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96" r:id="rId4"/>
    <p:sldId id="259" r:id="rId6"/>
    <p:sldId id="260" r:id="rId7"/>
    <p:sldId id="261" r:id="rId8"/>
    <p:sldId id="262" r:id="rId9"/>
    <p:sldId id="270" r:id="rId10"/>
    <p:sldId id="274" r:id="rId11"/>
    <p:sldId id="271" r:id="rId12"/>
    <p:sldId id="272" r:id="rId13"/>
    <p:sldId id="273" r:id="rId14"/>
    <p:sldId id="264" r:id="rId15"/>
    <p:sldId id="265" r:id="rId16"/>
    <p:sldId id="268" r:id="rId17"/>
    <p:sldId id="267" r:id="rId18"/>
    <p:sldId id="277" r:id="rId19"/>
    <p:sldId id="276" r:id="rId20"/>
    <p:sldId id="275" r:id="rId21"/>
    <p:sldId id="269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4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dirty="0"/>
              <a:t>对于</a:t>
            </a:r>
            <a:r>
              <a:rPr lang="en-US" altLang="zh-CN" sz="1300" dirty="0"/>
              <a:t>Arduino</a:t>
            </a:r>
            <a:r>
              <a:rPr lang="zh-CN" altLang="en-US" sz="1300" dirty="0"/>
              <a:t>来说，单独驱动摄像头的话受限于</a:t>
            </a:r>
            <a:r>
              <a:rPr lang="en-US" altLang="zh-CN" sz="1300" dirty="0"/>
              <a:t>Arduino</a:t>
            </a:r>
            <a:r>
              <a:rPr lang="zh-CN" altLang="en-US" sz="1300" dirty="0"/>
              <a:t>的性能实现起来比较困难，效果也不会理想，图像处理需要的实时性和大量运算对于基于</a:t>
            </a:r>
            <a:r>
              <a:rPr lang="en-US" altLang="zh-CN" sz="1300" dirty="0"/>
              <a:t>8</a:t>
            </a:r>
            <a:r>
              <a:rPr lang="zh-CN" altLang="en-US" sz="1300" dirty="0"/>
              <a:t>位</a:t>
            </a:r>
            <a:r>
              <a:rPr lang="en-US" altLang="zh-CN" sz="1300" dirty="0"/>
              <a:t>AVR</a:t>
            </a:r>
            <a:r>
              <a:rPr lang="zh-CN" altLang="en-US" sz="1300" dirty="0"/>
              <a:t>单片机系列的</a:t>
            </a:r>
            <a:r>
              <a:rPr lang="en-US" altLang="zh-CN" sz="1300" dirty="0"/>
              <a:t>Arduino</a:t>
            </a:r>
            <a:r>
              <a:rPr lang="zh-CN" altLang="en-US" sz="1300" dirty="0"/>
              <a:t>来说确实“小材大用”了。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300" dirty="0"/>
              <a:t>说明一下显示的各个参数的含义</a:t>
            </a:r>
            <a:r>
              <a:rPr lang="en-US" altLang="zh-CN" sz="1300" dirty="0"/>
              <a:t>: X</a:t>
            </a:r>
            <a:r>
              <a:rPr lang="zh-CN" altLang="en-US" sz="1300" dirty="0"/>
              <a:t>、</a:t>
            </a:r>
            <a:r>
              <a:rPr lang="en-US" altLang="zh-CN" sz="1300" dirty="0"/>
              <a:t>Y</a:t>
            </a:r>
            <a:r>
              <a:rPr lang="zh-CN" altLang="en-US" sz="1300" dirty="0"/>
              <a:t>代表目标的坐标这个大家都知道，坐标的极限大小是跟手机摄像头分辨率相关的，大家可以把物体移到手机边缘记录下坐标的最大值。</a:t>
            </a:r>
            <a:r>
              <a:rPr lang="en-US" altLang="zh-CN" sz="1300" dirty="0"/>
              <a:t>T</a:t>
            </a:r>
            <a:r>
              <a:rPr lang="zh-CN" altLang="en-US" sz="1300" dirty="0"/>
              <a:t>表示物体在屏幕中的大小，如果检测到多个目标或者没有检测到任何目标这里会显示</a:t>
            </a:r>
            <a:r>
              <a:rPr lang="en-US" altLang="zh-CN" sz="1300" dirty="0"/>
              <a:t>E</a:t>
            </a:r>
            <a:r>
              <a:rPr lang="zh-CN" altLang="en-US" sz="1300" dirty="0"/>
              <a:t>（</a:t>
            </a:r>
            <a:r>
              <a:rPr lang="en-US" altLang="zh-CN" sz="1300" dirty="0"/>
              <a:t>error</a:t>
            </a:r>
            <a:r>
              <a:rPr lang="zh-CN" altLang="en-US" sz="1300" dirty="0"/>
              <a:t>），</a:t>
            </a:r>
            <a:r>
              <a:rPr lang="en-US" altLang="zh-CN" sz="1300" dirty="0"/>
              <a:t>T</a:t>
            </a:r>
            <a:r>
              <a:rPr lang="zh-CN" altLang="en-US" sz="1300" dirty="0"/>
              <a:t>可以用于粗略地判断物体的远近（近大远小），不过更推荐的方式是用</a:t>
            </a:r>
            <a:r>
              <a:rPr lang="en-US" altLang="zh-CN" sz="1300" dirty="0"/>
              <a:t>Y</a:t>
            </a:r>
            <a:r>
              <a:rPr lang="zh-CN" altLang="en-US" sz="1300" dirty="0"/>
              <a:t>轴判断远近（见后文的小车）。剩下的一个百分数是滤波用的阈值，为了尽量消除屏幕中的细小杂点，让视野里只有一个目标，可以调整这个进度条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00">
              <a:defRPr/>
            </a:pPr>
            <a:r>
              <a:rPr lang="zh-CN" altLang="en-US" sz="1300" dirty="0"/>
              <a:t> “迹”就是这样一个基于</a:t>
            </a:r>
            <a:r>
              <a:rPr lang="en-US" altLang="zh-CN" sz="1300" dirty="0"/>
              <a:t>OpenCV</a:t>
            </a:r>
            <a:r>
              <a:rPr lang="zh-CN" altLang="en-US" sz="1300" dirty="0"/>
              <a:t>的图像处理</a:t>
            </a:r>
            <a:r>
              <a:rPr lang="en-US" altLang="zh-CN" sz="1300" dirty="0"/>
              <a:t>APP</a:t>
            </a:r>
            <a:r>
              <a:rPr lang="zh-CN" altLang="en-US" sz="1300" dirty="0"/>
              <a:t>，它可以让手机通过摄像头实时跟踪设定的颜色目标，并且通过手机蓝牙将目标坐标位置和大小等信息输出，配合蓝牙串口模块和我写的配套</a:t>
            </a:r>
            <a:r>
              <a:rPr lang="en-US" altLang="zh-CN" sz="1300" dirty="0"/>
              <a:t>Arduino</a:t>
            </a:r>
            <a:r>
              <a:rPr lang="zh-CN" altLang="en-US" sz="1300" dirty="0"/>
              <a:t>数据接收库，就可以实现很多有趣的功能。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https://github.com/david-pzh/TraceAPP-Arduino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68512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8227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679425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93017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3230786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16855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167864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913144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38226" y="1866901"/>
            <a:ext cx="3143250" cy="3946525"/>
          </a:xfrm>
          <a:custGeom>
            <a:avLst/>
            <a:gdLst>
              <a:gd name="connsiteX0" fmla="*/ 0 w 3143250"/>
              <a:gd name="connsiteY0" fmla="*/ 0 h 3946525"/>
              <a:gd name="connsiteX1" fmla="*/ 3143250 w 3143250"/>
              <a:gd name="connsiteY1" fmla="*/ 0 h 3946525"/>
              <a:gd name="connsiteX2" fmla="*/ 3143250 w 3143250"/>
              <a:gd name="connsiteY2" fmla="*/ 3946525 h 3946525"/>
              <a:gd name="connsiteX3" fmla="*/ 0 w 3143250"/>
              <a:gd name="connsiteY3" fmla="*/ 3946525 h 394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3946525">
                <a:moveTo>
                  <a:pt x="0" y="0"/>
                </a:moveTo>
                <a:lnTo>
                  <a:pt x="3143250" y="0"/>
                </a:lnTo>
                <a:lnTo>
                  <a:pt x="3143250" y="3946525"/>
                </a:lnTo>
                <a:lnTo>
                  <a:pt x="0" y="3946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905625" y="1866901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905625" y="3903307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04224" y="1683655"/>
            <a:ext cx="7583462" cy="4287616"/>
          </a:xfrm>
          <a:custGeom>
            <a:avLst/>
            <a:gdLst>
              <a:gd name="connsiteX0" fmla="*/ 0 w 7583462"/>
              <a:gd name="connsiteY0" fmla="*/ 0 h 4287616"/>
              <a:gd name="connsiteX1" fmla="*/ 7583462 w 7583462"/>
              <a:gd name="connsiteY1" fmla="*/ 0 h 4287616"/>
              <a:gd name="connsiteX2" fmla="*/ 7583462 w 7583462"/>
              <a:gd name="connsiteY2" fmla="*/ 4287616 h 4287616"/>
              <a:gd name="connsiteX3" fmla="*/ 0 w 7583462"/>
              <a:gd name="connsiteY3" fmla="*/ 4287616 h 428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3462" h="4287616">
                <a:moveTo>
                  <a:pt x="0" y="0"/>
                </a:moveTo>
                <a:lnTo>
                  <a:pt x="7583462" y="0"/>
                </a:lnTo>
                <a:lnTo>
                  <a:pt x="7583462" y="4287616"/>
                </a:lnTo>
                <a:lnTo>
                  <a:pt x="0" y="42876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432175" y="1"/>
            <a:ext cx="8759827" cy="7893048"/>
          </a:xfrm>
          <a:custGeom>
            <a:avLst/>
            <a:gdLst>
              <a:gd name="connsiteX0" fmla="*/ 7838282 w 8759827"/>
              <a:gd name="connsiteY0" fmla="*/ 3101973 h 7893048"/>
              <a:gd name="connsiteX1" fmla="*/ 8759827 w 8759827"/>
              <a:gd name="connsiteY1" fmla="*/ 4025048 h 7893048"/>
              <a:gd name="connsiteX2" fmla="*/ 8759827 w 8759827"/>
              <a:gd name="connsiteY2" fmla="*/ 6969974 h 7893048"/>
              <a:gd name="connsiteX3" fmla="*/ 7838282 w 8759827"/>
              <a:gd name="connsiteY3" fmla="*/ 7893048 h 7893048"/>
              <a:gd name="connsiteX4" fmla="*/ 5446713 w 8759827"/>
              <a:gd name="connsiteY4" fmla="*/ 5497511 h 7893048"/>
              <a:gd name="connsiteX5" fmla="*/ 5087145 w 8759827"/>
              <a:gd name="connsiteY5" fmla="*/ 352424 h 7893048"/>
              <a:gd name="connsiteX6" fmla="*/ 7478714 w 8759827"/>
              <a:gd name="connsiteY6" fmla="*/ 2747962 h 7893048"/>
              <a:gd name="connsiteX7" fmla="*/ 5087145 w 8759827"/>
              <a:gd name="connsiteY7" fmla="*/ 5143499 h 7893048"/>
              <a:gd name="connsiteX8" fmla="*/ 2695578 w 8759827"/>
              <a:gd name="connsiteY8" fmla="*/ 2747962 h 7893048"/>
              <a:gd name="connsiteX9" fmla="*/ 5459391 w 8759827"/>
              <a:gd name="connsiteY9" fmla="*/ 0 h 7893048"/>
              <a:gd name="connsiteX10" fmla="*/ 8759827 w 8759827"/>
              <a:gd name="connsiteY10" fmla="*/ 0 h 7893048"/>
              <a:gd name="connsiteX11" fmla="*/ 8759827 w 8759827"/>
              <a:gd name="connsiteY11" fmla="*/ 1485162 h 7893048"/>
              <a:gd name="connsiteX12" fmla="*/ 7838282 w 8759827"/>
              <a:gd name="connsiteY12" fmla="*/ 2408236 h 7893048"/>
              <a:gd name="connsiteX13" fmla="*/ 5446713 w 8759827"/>
              <a:gd name="connsiteY13" fmla="*/ 12699 h 7893048"/>
              <a:gd name="connsiteX14" fmla="*/ 12678 w 8759827"/>
              <a:gd name="connsiteY14" fmla="*/ 0 h 7893048"/>
              <a:gd name="connsiteX15" fmla="*/ 4770461 w 8759827"/>
              <a:gd name="connsiteY15" fmla="*/ 0 h 7893048"/>
              <a:gd name="connsiteX16" fmla="*/ 4783139 w 8759827"/>
              <a:gd name="connsiteY16" fmla="*/ 12699 h 7893048"/>
              <a:gd name="connsiteX17" fmla="*/ 2391571 w 8759827"/>
              <a:gd name="connsiteY17" fmla="*/ 2408236 h 7893048"/>
              <a:gd name="connsiteX18" fmla="*/ 0 w 8759827"/>
              <a:gd name="connsiteY18" fmla="*/ 12699 h 789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759827" h="7893048">
                <a:moveTo>
                  <a:pt x="7838282" y="3101973"/>
                </a:moveTo>
                <a:lnTo>
                  <a:pt x="8759827" y="4025048"/>
                </a:lnTo>
                <a:lnTo>
                  <a:pt x="8759827" y="6969974"/>
                </a:lnTo>
                <a:lnTo>
                  <a:pt x="7838282" y="7893048"/>
                </a:lnTo>
                <a:lnTo>
                  <a:pt x="5446713" y="5497511"/>
                </a:lnTo>
                <a:close/>
                <a:moveTo>
                  <a:pt x="5087145" y="352424"/>
                </a:moveTo>
                <a:lnTo>
                  <a:pt x="7478714" y="2747962"/>
                </a:lnTo>
                <a:lnTo>
                  <a:pt x="5087145" y="5143499"/>
                </a:lnTo>
                <a:lnTo>
                  <a:pt x="2695578" y="2747962"/>
                </a:lnTo>
                <a:close/>
                <a:moveTo>
                  <a:pt x="5459391" y="0"/>
                </a:moveTo>
                <a:lnTo>
                  <a:pt x="8759827" y="0"/>
                </a:lnTo>
                <a:lnTo>
                  <a:pt x="8759827" y="1485162"/>
                </a:lnTo>
                <a:lnTo>
                  <a:pt x="7838282" y="2408236"/>
                </a:lnTo>
                <a:lnTo>
                  <a:pt x="5446713" y="12699"/>
                </a:lnTo>
                <a:close/>
                <a:moveTo>
                  <a:pt x="12678" y="0"/>
                </a:moveTo>
                <a:lnTo>
                  <a:pt x="4770461" y="0"/>
                </a:lnTo>
                <a:lnTo>
                  <a:pt x="4783139" y="12699"/>
                </a:lnTo>
                <a:lnTo>
                  <a:pt x="2391571" y="2408236"/>
                </a:lnTo>
                <a:lnTo>
                  <a:pt x="0" y="12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.xml"/><Relationship Id="rId1" Type="http://schemas.openxmlformats.org/officeDocument/2006/relationships/hyperlink" Target="&#35270;&#39057;/&#23567;&#36710;&#36229;&#22768;&#27874;&#36991;&#38556;_&#21512;.mp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.xml"/><Relationship Id="rId1" Type="http://schemas.openxmlformats.org/officeDocument/2006/relationships/hyperlink" Target="&#35270;&#39057;/&#34013;&#29273;&#25511;&#21046;_&#21512;.mp4" TargetMode="Externa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0.xml"/><Relationship Id="rId3" Type="http://schemas.openxmlformats.org/officeDocument/2006/relationships/hyperlink" Target="&#35270;&#39057;/&#36861;&#36394;&#29289;&#20307;&#26354;&#32447;_&#21512;.mp4" TargetMode="External"/><Relationship Id="rId2" Type="http://schemas.openxmlformats.org/officeDocument/2006/relationships/hyperlink" Target="&#35270;&#39057;/&#36861;&#36394;&#29289;&#20307;_&#20498;&#36864;_&#21512;.mp4" TargetMode="External"/><Relationship Id="rId1" Type="http://schemas.openxmlformats.org/officeDocument/2006/relationships/hyperlink" Target="&#35270;&#39057;/&#36861;&#36394;&#29289;&#20307;&#30452;&#32447;_&#21512;.mp4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94866" y="2078227"/>
            <a:ext cx="6760920" cy="2246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0" dirty="0" err="1">
                <a:solidFill>
                  <a:prstClr val="black"/>
                </a:solidFill>
                <a:latin typeface="Agency FB" panose="020B0503020202020204" pitchFamily="34" charset="0"/>
                <a:ea typeface="微软雅黑" panose="020B0503020204020204" charset="-122"/>
              </a:rPr>
              <a:t>Aicar</a:t>
            </a:r>
            <a:endParaRPr kumimoji="0" lang="zh-CN" altLang="en-US" sz="1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91402" y="3799165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第一次展示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46807" y="5086350"/>
            <a:ext cx="3608979" cy="1357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17181" y="5124450"/>
            <a:ext cx="3156171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汇报人：</a:t>
            </a:r>
            <a:r>
              <a:rPr lang="zh-CN" altLang="en-US" sz="1400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第一</a:t>
            </a:r>
            <a:r>
              <a:rPr lang="en-US" altLang="zh-CN" sz="1400" dirty="0">
                <a:solidFill>
                  <a:prstClr val="white"/>
                </a:solidFill>
                <a:latin typeface="+mn-ea"/>
              </a:rPr>
              <a:t>PPT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30972" y="5124450"/>
            <a:ext cx="3311314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组员：</a:t>
            </a:r>
            <a:endParaRPr lang="en-US" altLang="zh-CN" sz="2400" b="1" dirty="0">
              <a:solidFill>
                <a:prstClr val="white"/>
              </a:solidFill>
              <a:latin typeface="Agency FB" panose="020B0503020202020204" pitchFamily="34" charset="0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</a:rPr>
              <a:t>范卓娅、张雅坤、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</a:rPr>
              <a:t>宋锐、黎春颖、孙佳佳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7" grpId="0"/>
      <p:bldP spid="20" grpId="0" animBg="1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7520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439660" y="637540"/>
            <a:ext cx="47520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598162" y="345292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后退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953385" y="1504950"/>
            <a:ext cx="735203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// 后退函数</a:t>
            </a:r>
            <a:endParaRPr lang="zh-CN" altLang="en-US" sz="2000"/>
          </a:p>
          <a:p>
            <a:r>
              <a:rPr lang="zh-CN" altLang="en-US" sz="2000"/>
              <a:t>void goBack() {</a:t>
            </a:r>
            <a:endParaRPr lang="zh-CN" altLang="en-US" sz="2000"/>
          </a:p>
          <a:p>
            <a:r>
              <a:rPr lang="zh-CN" altLang="en-US" sz="2000"/>
              <a:t>	digitalWrite(left_motor, HIGH);</a:t>
            </a:r>
            <a:endParaRPr lang="zh-CN" altLang="en-US" sz="2000"/>
          </a:p>
          <a:p>
            <a:r>
              <a:rPr lang="zh-CN" altLang="en-US" sz="2000"/>
              <a:t>	digitalWrite(right_motor, HIGH);</a:t>
            </a:r>
            <a:endParaRPr lang="zh-CN" altLang="en-US" sz="2000"/>
          </a:p>
          <a:p>
            <a:r>
              <a:rPr lang="zh-CN" altLang="en-US" sz="2000"/>
              <a:t>	</a:t>
            </a:r>
            <a:endParaRPr lang="zh-CN" altLang="en-US" sz="2000"/>
          </a:p>
          <a:p>
            <a:r>
              <a:rPr lang="zh-CN" altLang="en-US" sz="2000"/>
              <a:t>	digitalWrite(left_motor_PWM, HIGH);</a:t>
            </a:r>
            <a:endParaRPr lang="zh-CN" altLang="en-US" sz="2000"/>
          </a:p>
          <a:p>
            <a:r>
              <a:rPr lang="zh-CN" altLang="en-US" sz="2000"/>
              <a:t>	analogWrite(left_motor_PWM, set_speed);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	digitalWrite(right_motor_PWM, HIGH);</a:t>
            </a:r>
            <a:endParaRPr lang="zh-CN" altLang="en-US" sz="2000"/>
          </a:p>
          <a:p>
            <a:r>
              <a:rPr lang="zh-CN" altLang="en-US" sz="2000"/>
              <a:t>	analogWrite(right_motor_PWM, set_speed);</a:t>
            </a:r>
            <a:endParaRPr lang="zh-CN" altLang="en-US" sz="2000"/>
          </a:p>
          <a:p>
            <a:r>
              <a:rPr lang="zh-CN" altLang="en-US" sz="2000"/>
              <a:t>}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98704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PART 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196715" y="3112135"/>
            <a:ext cx="5699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</a:rPr>
              <a:t>循迹、避障与遥控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0" grpId="0" bldLvl="0" animBg="1"/>
      <p:bldP spid="36" grpId="0"/>
      <p:bldP spid="4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1"/>
          <p:cNvGrpSpPr/>
          <p:nvPr/>
        </p:nvGrpSpPr>
        <p:grpSpPr>
          <a:xfrm>
            <a:off x="822915" y="950144"/>
            <a:ext cx="500504" cy="500504"/>
            <a:chOff x="1731021" y="1638788"/>
            <a:chExt cx="736375" cy="736375"/>
          </a:xfrm>
          <a:solidFill>
            <a:schemeClr val="accent2"/>
          </a:solidFill>
        </p:grpSpPr>
        <p:sp>
          <p:nvSpPr>
            <p:cNvPr id="17" name="íślíḋè-Oval 22"/>
            <p:cNvSpPr/>
            <p:nvPr/>
          </p:nvSpPr>
          <p:spPr>
            <a:xfrm>
              <a:off x="1731021" y="1638788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8" name="íślíḋè-TextBox 23"/>
            <p:cNvSpPr txBox="1"/>
            <p:nvPr/>
          </p:nvSpPr>
          <p:spPr>
            <a:xfrm>
              <a:off x="1835353" y="1774998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01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27"/>
          <p:cNvGrpSpPr/>
          <p:nvPr/>
        </p:nvGrpSpPr>
        <p:grpSpPr>
          <a:xfrm>
            <a:off x="822915" y="1850780"/>
            <a:ext cx="500504" cy="500504"/>
            <a:chOff x="1731021" y="2821439"/>
            <a:chExt cx="736375" cy="736375"/>
          </a:xfrm>
          <a:solidFill>
            <a:schemeClr val="accent3"/>
          </a:solidFill>
        </p:grpSpPr>
        <p:sp>
          <p:nvSpPr>
            <p:cNvPr id="15" name="íślíḋè-Oval 28"/>
            <p:cNvSpPr/>
            <p:nvPr/>
          </p:nvSpPr>
          <p:spPr>
            <a:xfrm>
              <a:off x="1731021" y="2821439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íślíḋè-TextBox 29"/>
            <p:cNvSpPr txBox="1"/>
            <p:nvPr/>
          </p:nvSpPr>
          <p:spPr>
            <a:xfrm>
              <a:off x="1835353" y="2957649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</a:rPr>
                <a:t>02</a:t>
              </a:r>
              <a:endParaRPr lang="en-GB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"/>
          <p:cNvGrpSpPr/>
          <p:nvPr/>
        </p:nvGrpSpPr>
        <p:grpSpPr>
          <a:xfrm>
            <a:off x="822915" y="2796501"/>
            <a:ext cx="500504" cy="500504"/>
            <a:chOff x="1731021" y="4175657"/>
            <a:chExt cx="736375" cy="736375"/>
          </a:xfrm>
          <a:solidFill>
            <a:schemeClr val="accent4"/>
          </a:solidFill>
        </p:grpSpPr>
        <p:sp>
          <p:nvSpPr>
            <p:cNvPr id="13" name="íślíḋè-Oval 34"/>
            <p:cNvSpPr/>
            <p:nvPr/>
          </p:nvSpPr>
          <p:spPr>
            <a:xfrm>
              <a:off x="1731021" y="4175657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íślíḋè-TextBox 35"/>
            <p:cNvSpPr txBox="1"/>
            <p:nvPr/>
          </p:nvSpPr>
          <p:spPr>
            <a:xfrm>
              <a:off x="1835353" y="4311867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</a:rPr>
                <a:t>03</a:t>
              </a:r>
              <a:endParaRPr lang="en-GB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437926" y="2256805"/>
            <a:ext cx="3383085" cy="632353"/>
            <a:chOff x="2677264" y="2151991"/>
            <a:chExt cx="3383085" cy="632353"/>
          </a:xfrm>
        </p:grpSpPr>
        <p:sp>
          <p:nvSpPr>
            <p:cNvPr id="38" name="矩形 37"/>
            <p:cNvSpPr/>
            <p:nvPr/>
          </p:nvSpPr>
          <p:spPr>
            <a:xfrm>
              <a:off x="2677264" y="2346820"/>
              <a:ext cx="3383085" cy="2936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702483" y="2151991"/>
              <a:ext cx="2084387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3200" b="1" dirty="0"/>
            </a:p>
          </p:txBody>
        </p:sp>
      </p:grpSp>
      <p:sp>
        <p:nvSpPr>
          <p:cNvPr id="42" name="矩形 41"/>
          <p:cNvSpPr/>
          <p:nvPr/>
        </p:nvSpPr>
        <p:spPr>
          <a:xfrm>
            <a:off x="1437640" y="2642235"/>
            <a:ext cx="3383280" cy="2933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437640" y="1758950"/>
            <a:ext cx="397954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红外避障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37640" y="3947160"/>
            <a:ext cx="3383280" cy="2336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99235" y="3613150"/>
            <a:ext cx="240792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蓝牙遥控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1" name="直接连接符 50"/>
          <p:cNvCxnSpPr>
            <a:endCxn id="53" idx="1"/>
          </p:cNvCxnSpPr>
          <p:nvPr/>
        </p:nvCxnSpPr>
        <p:spPr>
          <a:xfrm>
            <a:off x="0" y="635000"/>
            <a:ext cx="4378960" cy="25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3" idx="3"/>
          </p:cNvCxnSpPr>
          <p:nvPr/>
        </p:nvCxnSpPr>
        <p:spPr>
          <a:xfrm flipV="1">
            <a:off x="7813040" y="635000"/>
            <a:ext cx="4378960" cy="25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35"/>
          <p:cNvSpPr txBox="1"/>
          <p:nvPr/>
        </p:nvSpPr>
        <p:spPr>
          <a:xfrm>
            <a:off x="4378960" y="345292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循迹、避障与遥控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63145" y="858819"/>
            <a:ext cx="3979712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红外循迹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1505771"/>
            <a:ext cx="5384800" cy="5362239"/>
          </a:xfrm>
          <a:prstGeom prst="rect">
            <a:avLst/>
          </a:prstGeom>
        </p:spPr>
      </p:pic>
      <p:grpSp>
        <p:nvGrpSpPr>
          <p:cNvPr id="5" name="Group 21"/>
          <p:cNvGrpSpPr/>
          <p:nvPr/>
        </p:nvGrpSpPr>
        <p:grpSpPr>
          <a:xfrm>
            <a:off x="821645" y="3704774"/>
            <a:ext cx="500504" cy="500504"/>
            <a:chOff x="1731021" y="1638788"/>
            <a:chExt cx="736375" cy="736375"/>
          </a:xfrm>
          <a:solidFill>
            <a:schemeClr val="accent2"/>
          </a:solidFill>
        </p:grpSpPr>
        <p:sp>
          <p:nvSpPr>
            <p:cNvPr id="7" name="íślíḋè-Oval 22"/>
            <p:cNvSpPr/>
            <p:nvPr/>
          </p:nvSpPr>
          <p:spPr>
            <a:xfrm>
              <a:off x="1731021" y="1638788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ślíḋè-TextBox 23"/>
            <p:cNvSpPr txBox="1"/>
            <p:nvPr/>
          </p:nvSpPr>
          <p:spPr>
            <a:xfrm>
              <a:off x="1835353" y="1774998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0</a:t>
              </a:r>
              <a:r>
                <a:rPr lang="en-US" altLang="en-GB" sz="1600" dirty="0">
                  <a:solidFill>
                    <a:schemeClr val="bg1"/>
                  </a:solidFill>
                </a:rPr>
                <a:t>4</a:t>
              </a:r>
              <a:endParaRPr lang="en-US" altLang="en-GB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437640" y="2755265"/>
            <a:ext cx="3048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超声波避障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Group 27"/>
          <p:cNvGrpSpPr/>
          <p:nvPr/>
        </p:nvGrpSpPr>
        <p:grpSpPr>
          <a:xfrm>
            <a:off x="821645" y="4733045"/>
            <a:ext cx="500504" cy="500504"/>
            <a:chOff x="1731021" y="2821439"/>
            <a:chExt cx="736375" cy="736375"/>
          </a:xfrm>
          <a:solidFill>
            <a:schemeClr val="accent3"/>
          </a:solidFill>
        </p:grpSpPr>
        <p:sp>
          <p:nvSpPr>
            <p:cNvPr id="19" name="íślíḋè-Oval 28"/>
            <p:cNvSpPr/>
            <p:nvPr/>
          </p:nvSpPr>
          <p:spPr>
            <a:xfrm>
              <a:off x="1731021" y="2821439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0" name="íślíḋè-TextBox 29"/>
            <p:cNvSpPr txBox="1"/>
            <p:nvPr/>
          </p:nvSpPr>
          <p:spPr>
            <a:xfrm>
              <a:off x="1835353" y="2957649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</a:rPr>
                <a:t>0</a:t>
              </a:r>
              <a:r>
                <a:rPr lang="en-US" altLang="en-GB" sz="1600">
                  <a:solidFill>
                    <a:schemeClr val="bg1"/>
                  </a:solidFill>
                </a:rPr>
                <a:t>5</a:t>
              </a:r>
              <a:endParaRPr lang="en-US" altLang="en-GB" sz="1600">
                <a:solidFill>
                  <a:schemeClr val="bg1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499235" y="4692015"/>
            <a:ext cx="2282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模式切换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Group 33"/>
          <p:cNvGrpSpPr/>
          <p:nvPr/>
        </p:nvGrpSpPr>
        <p:grpSpPr>
          <a:xfrm>
            <a:off x="823550" y="5697816"/>
            <a:ext cx="500504" cy="500504"/>
            <a:chOff x="1731021" y="4175657"/>
            <a:chExt cx="736375" cy="736375"/>
          </a:xfrm>
          <a:solidFill>
            <a:schemeClr val="accent4"/>
          </a:solidFill>
        </p:grpSpPr>
        <p:sp>
          <p:nvSpPr>
            <p:cNvPr id="23" name="íślíḋè-Oval 34"/>
            <p:cNvSpPr/>
            <p:nvPr/>
          </p:nvSpPr>
          <p:spPr>
            <a:xfrm>
              <a:off x="1731021" y="4175657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4" name="íślíḋè-TextBox 35"/>
            <p:cNvSpPr txBox="1"/>
            <p:nvPr/>
          </p:nvSpPr>
          <p:spPr>
            <a:xfrm>
              <a:off x="1835353" y="4311867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</a:rPr>
                <a:t>0</a:t>
              </a:r>
              <a:r>
                <a:rPr lang="en-US" altLang="en-GB" sz="1600">
                  <a:solidFill>
                    <a:schemeClr val="bg1"/>
                  </a:solidFill>
                </a:rPr>
                <a:t>6</a:t>
              </a:r>
              <a:endParaRPr lang="en-US" altLang="en-GB" sz="1600">
                <a:solidFill>
                  <a:schemeClr val="bg1"/>
                </a:solidFill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554480" y="5655945"/>
            <a:ext cx="2296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未来展望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2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红外循迹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130300" y="929005"/>
            <a:ext cx="966914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// 循黑线</a:t>
            </a:r>
            <a:endParaRPr lang="zh-CN" altLang="en-US" sz="2000"/>
          </a:p>
          <a:p>
            <a:r>
              <a:rPr lang="zh-CN" altLang="en-US" sz="2000"/>
              <a:t>void trackBlackLine() {</a:t>
            </a:r>
            <a:endParaRPr lang="zh-CN" altLang="en-US" sz="2000"/>
          </a:p>
          <a:p>
            <a:r>
              <a:rPr lang="zh-CN" altLang="en-US" sz="2000"/>
              <a:t>	//读取信号</a:t>
            </a:r>
            <a:endParaRPr lang="zh-CN" altLang="en-US" sz="2000"/>
          </a:p>
          <a:p>
            <a:r>
              <a:rPr lang="zh-CN" altLang="en-US" sz="2000"/>
              <a:t>	ltrack_state = digitalRead(left_track);</a:t>
            </a:r>
            <a:endParaRPr lang="zh-CN" altLang="en-US" sz="2000"/>
          </a:p>
          <a:p>
            <a:r>
              <a:rPr lang="zh-CN" altLang="en-US" sz="2000"/>
              <a:t>	rtrack_state = digitalRead(right_track);</a:t>
            </a:r>
            <a:endParaRPr lang="zh-CN" altLang="en-US" sz="2000"/>
          </a:p>
          <a:p>
            <a:r>
              <a:rPr lang="zh-CN" altLang="en-US" sz="2000"/>
              <a:t>	</a:t>
            </a:r>
            <a:endParaRPr lang="zh-CN" altLang="en-US" sz="2000"/>
          </a:p>
          <a:p>
            <a:r>
              <a:rPr lang="zh-CN" altLang="en-US" sz="2000"/>
              <a:t>	if (ltrack_state == LOW &amp;&amp; rtrack_state == LOW) {//白色区域</a:t>
            </a:r>
            <a:endParaRPr lang="zh-CN" altLang="en-US" sz="2000"/>
          </a:p>
          <a:p>
            <a:r>
              <a:rPr lang="zh-CN" altLang="en-US" sz="2000"/>
              <a:t>		goForward();</a:t>
            </a:r>
            <a:endParaRPr lang="zh-CN" altLang="en-US" sz="2000"/>
          </a:p>
          <a:p>
            <a:r>
              <a:rPr lang="zh-CN" altLang="en-US" sz="2000"/>
              <a:t>	}</a:t>
            </a:r>
            <a:endParaRPr lang="zh-CN" altLang="en-US" sz="2000"/>
          </a:p>
          <a:p>
            <a:r>
              <a:rPr lang="zh-CN" altLang="en-US" sz="2000"/>
              <a:t>	else if (ltrack_state == LOW &amp;&amp; rtrack_state == HIGH) {//左白右黑</a:t>
            </a:r>
            <a:endParaRPr lang="zh-CN" altLang="en-US" sz="2000"/>
          </a:p>
          <a:p>
            <a:r>
              <a:rPr lang="zh-CN" altLang="en-US" sz="2000"/>
              <a:t>		turnRight();</a:t>
            </a:r>
            <a:endParaRPr lang="zh-CN" altLang="en-US" sz="2000"/>
          </a:p>
          <a:p>
            <a:r>
              <a:rPr lang="zh-CN" altLang="en-US" sz="2000"/>
              <a:t>	}</a:t>
            </a:r>
            <a:endParaRPr lang="zh-CN" altLang="en-US" sz="2000"/>
          </a:p>
          <a:p>
            <a:r>
              <a:rPr lang="zh-CN" altLang="en-US" sz="2000"/>
              <a:t>	else if (ltrack_state == HIGH &amp;&amp; rtrack_state == LOW) {//左黑右白</a:t>
            </a:r>
            <a:endParaRPr lang="zh-CN" altLang="en-US" sz="2000"/>
          </a:p>
          <a:p>
            <a:r>
              <a:rPr lang="zh-CN" altLang="en-US" sz="2000"/>
              <a:t>		turnLeft();</a:t>
            </a:r>
            <a:endParaRPr lang="zh-CN" altLang="en-US" sz="2000"/>
          </a:p>
          <a:p>
            <a:r>
              <a:rPr lang="zh-CN" altLang="en-US" sz="2000"/>
              <a:t>	}</a:t>
            </a:r>
            <a:endParaRPr lang="zh-CN" altLang="en-US" sz="2000"/>
          </a:p>
          <a:p>
            <a:r>
              <a:rPr lang="zh-CN" altLang="en-US" sz="2000"/>
              <a:t>	else {//黑色区域</a:t>
            </a:r>
            <a:endParaRPr lang="zh-CN" altLang="en-US" sz="2000"/>
          </a:p>
          <a:p>
            <a:r>
              <a:rPr lang="zh-CN" altLang="en-US" sz="2000"/>
              <a:t>		stop();</a:t>
            </a:r>
            <a:endParaRPr lang="zh-CN" altLang="en-US" sz="2000"/>
          </a:p>
          <a:p>
            <a:r>
              <a:rPr lang="zh-CN" altLang="en-US" sz="2000"/>
              <a:t>	}</a:t>
            </a:r>
            <a:endParaRPr lang="zh-CN" altLang="en-US" sz="2000"/>
          </a:p>
          <a:p>
            <a:r>
              <a:rPr lang="zh-CN" altLang="en-US" sz="2000"/>
              <a:t>}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2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红外避障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97915" y="776605"/>
            <a:ext cx="966914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// 避障</a:t>
            </a:r>
            <a:endParaRPr lang="zh-CN" altLang="en-US" sz="2000"/>
          </a:p>
          <a:p>
            <a:r>
              <a:rPr lang="zh-CN" altLang="en-US" sz="2000"/>
              <a:t>void avoidObstacle() {</a:t>
            </a:r>
            <a:endParaRPr lang="zh-CN" altLang="en-US" sz="2000"/>
          </a:p>
          <a:p>
            <a:r>
              <a:rPr lang="zh-CN" altLang="en-US" sz="2000"/>
              <a:t>	lavoid_state = digitalRead(left_avoid);</a:t>
            </a:r>
            <a:r>
              <a:rPr lang="zh-CN" altLang="en-US" sz="2000">
                <a:sym typeface="+mn-ea"/>
              </a:rPr>
              <a:t>//读取信号</a:t>
            </a:r>
            <a:endParaRPr lang="zh-CN" altLang="en-US" sz="2000"/>
          </a:p>
          <a:p>
            <a:r>
              <a:rPr lang="zh-CN" altLang="en-US" sz="2000"/>
              <a:t>	ravoid_state = digitalRead(right_avoid);</a:t>
            </a:r>
            <a:endParaRPr lang="zh-CN" altLang="en-US" sz="2000"/>
          </a:p>
          <a:p>
            <a:r>
              <a:rPr lang="zh-CN" altLang="en-US" sz="2000"/>
              <a:t>	if (lavoid_state == LOW &amp;&amp; ravoid_state == LOW) {//两边都是障碍物</a:t>
            </a:r>
            <a:endParaRPr lang="zh-CN" altLang="en-US" sz="2000"/>
          </a:p>
          <a:p>
            <a:r>
              <a:rPr lang="zh-CN" altLang="en-US" sz="2000"/>
              <a:t>		stop();</a:t>
            </a:r>
            <a:endParaRPr lang="zh-CN" altLang="en-US" sz="2000"/>
          </a:p>
          <a:p>
            <a:r>
              <a:rPr lang="zh-CN" altLang="en-US" sz="2000"/>
              <a:t>		delay(500);</a:t>
            </a:r>
            <a:endParaRPr lang="zh-CN" altLang="en-US" sz="2000"/>
          </a:p>
          <a:p>
            <a:r>
              <a:rPr lang="zh-CN" altLang="en-US" sz="2000"/>
              <a:t>		goBack();</a:t>
            </a:r>
            <a:endParaRPr lang="zh-CN" altLang="en-US" sz="2000"/>
          </a:p>
          <a:p>
            <a:r>
              <a:rPr lang="zh-CN" altLang="en-US" sz="2000"/>
              <a:t>		delay(500);</a:t>
            </a:r>
            <a:endParaRPr lang="zh-CN" altLang="en-US" sz="2000"/>
          </a:p>
          <a:p>
            <a:r>
              <a:rPr lang="zh-CN" altLang="en-US" sz="2000"/>
              <a:t>		turnLeft();</a:t>
            </a:r>
            <a:endParaRPr lang="zh-CN" altLang="en-US" sz="2000"/>
          </a:p>
          <a:p>
            <a:r>
              <a:rPr lang="zh-CN" altLang="en-US" sz="2000"/>
              <a:t>		delay(500);</a:t>
            </a:r>
            <a:endParaRPr lang="zh-CN" altLang="en-US" sz="2000"/>
          </a:p>
          <a:p>
            <a:r>
              <a:rPr lang="zh-CN" altLang="en-US" sz="2000"/>
              <a:t>	}</a:t>
            </a:r>
            <a:endParaRPr lang="zh-CN" altLang="en-US" sz="2000"/>
          </a:p>
          <a:p>
            <a:r>
              <a:rPr lang="zh-CN" altLang="en-US" sz="2000"/>
              <a:t>	else if (lavoid_state == LOW &amp;&amp; ravoid_state == HIGH) //左障碍右空空</a:t>
            </a:r>
            <a:endParaRPr lang="zh-CN" altLang="en-US" sz="2000"/>
          </a:p>
          <a:p>
            <a:r>
              <a:rPr lang="zh-CN" altLang="en-US" sz="2000"/>
              <a:t>		turnRight();</a:t>
            </a:r>
            <a:endParaRPr lang="zh-CN" altLang="en-US" sz="2000"/>
          </a:p>
          <a:p>
            <a:r>
              <a:rPr lang="zh-CN" altLang="en-US" sz="2000"/>
              <a:t>	else if (lavoid_state == HIGH &amp;&amp; ravoid_state == LOW) //左空空右障碍</a:t>
            </a:r>
            <a:endParaRPr lang="zh-CN" altLang="en-US" sz="2000"/>
          </a:p>
          <a:p>
            <a:r>
              <a:rPr lang="zh-CN" altLang="en-US" sz="2000"/>
              <a:t>		turnLeft();</a:t>
            </a:r>
            <a:endParaRPr lang="zh-CN" altLang="en-US" sz="2000"/>
          </a:p>
          <a:p>
            <a:r>
              <a:rPr lang="zh-CN" altLang="en-US" sz="2000"/>
              <a:t>	else //黑色区域</a:t>
            </a:r>
            <a:endParaRPr lang="zh-CN" altLang="en-US" sz="2000"/>
          </a:p>
          <a:p>
            <a:r>
              <a:rPr lang="zh-CN" altLang="en-US" sz="2000"/>
              <a:t>		goForward();</a:t>
            </a:r>
            <a:endParaRPr lang="zh-CN" altLang="en-US" sz="2000"/>
          </a:p>
          <a:p>
            <a:r>
              <a:rPr lang="zh-CN" altLang="en-US" sz="2000"/>
              <a:t>}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77752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超声波避障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96936" y="1893937"/>
            <a:ext cx="7380514" cy="24314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latin typeface="Agency FB" panose="020B0503020202020204" pitchFamily="34" charset="0"/>
              </a:rPr>
              <a:t>原理</a:t>
            </a:r>
            <a:r>
              <a:rPr lang="zh-CN" altLang="en-US" sz="2400" dirty="0">
                <a:latin typeface="Agency FB" panose="020B0503020202020204" pitchFamily="34" charset="0"/>
              </a:rPr>
              <a:t>：超声波传感器先发送一个信号，信号遇到障碍物后就会被反弹回来再被超声波传感器接收，接收到的高电平持续的时间就是超声波从发射到接收到的时间，所以测试的距离</a:t>
            </a:r>
            <a:r>
              <a:rPr lang="en-US" altLang="zh-CN" sz="2400" dirty="0">
                <a:latin typeface="Agency FB" panose="020B0503020202020204" pitchFamily="34" charset="0"/>
              </a:rPr>
              <a:t>=</a:t>
            </a:r>
            <a:r>
              <a:rPr lang="zh-CN" altLang="en-US" sz="2400" dirty="0">
                <a:latin typeface="Agency FB" panose="020B0503020202020204" pitchFamily="34" charset="0"/>
              </a:rPr>
              <a:t>（高电平时间*声速）</a:t>
            </a:r>
            <a:r>
              <a:rPr lang="en-US" altLang="zh-CN" sz="2400" dirty="0">
                <a:latin typeface="Agency FB" panose="020B0503020202020204" pitchFamily="34" charset="0"/>
              </a:rPr>
              <a:t>/2</a:t>
            </a:r>
            <a:r>
              <a:rPr lang="zh-CN" altLang="en-US" sz="2400" dirty="0">
                <a:latin typeface="Agency FB" panose="020B0503020202020204" pitchFamily="34" charset="0"/>
              </a:rPr>
              <a:t>；再将距离单位换算成厘米所用函数：</a:t>
            </a:r>
            <a:r>
              <a:rPr lang="en-US" altLang="zh-CN" sz="2400" dirty="0">
                <a:latin typeface="Agency FB" panose="020B0503020202020204" pitchFamily="34" charset="0"/>
              </a:rPr>
              <a:t>distance=</a:t>
            </a:r>
            <a:r>
              <a:rPr lang="en-US" altLang="zh-CN" sz="2400" dirty="0" err="1">
                <a:latin typeface="Agency FB" panose="020B0503020202020204" pitchFamily="34" charset="0"/>
              </a:rPr>
              <a:t>pulseIn</a:t>
            </a:r>
            <a:r>
              <a:rPr lang="zh-CN" altLang="en-US" sz="2400" dirty="0">
                <a:latin typeface="Agency FB" panose="020B0503020202020204" pitchFamily="34" charset="0"/>
              </a:rPr>
              <a:t>（接收信号的引脚</a:t>
            </a:r>
            <a:r>
              <a:rPr lang="en-US" altLang="zh-CN" sz="2400" dirty="0" err="1">
                <a:latin typeface="Agency FB" panose="020B0503020202020204" pitchFamily="34" charset="0"/>
              </a:rPr>
              <a:t>echo,HIGH</a:t>
            </a:r>
            <a:r>
              <a:rPr lang="zh-CN" altLang="en-US" sz="2400" dirty="0">
                <a:latin typeface="Agency FB" panose="020B0503020202020204" pitchFamily="34" charset="0"/>
              </a:rPr>
              <a:t>）</a:t>
            </a:r>
            <a:r>
              <a:rPr lang="en-US" altLang="zh-CN" sz="2400" dirty="0">
                <a:latin typeface="Agency FB" panose="020B0503020202020204" pitchFamily="34" charset="0"/>
              </a:rPr>
              <a:t>/58; </a:t>
            </a:r>
            <a:r>
              <a:rPr lang="zh-CN" altLang="en-US" sz="2400" dirty="0">
                <a:latin typeface="Agency FB" panose="020B0503020202020204" pitchFamily="34" charset="0"/>
              </a:rPr>
              <a:t>（声速为</a:t>
            </a:r>
            <a:r>
              <a:rPr lang="en-US" altLang="zh-CN" sz="2400" dirty="0">
                <a:latin typeface="Agency FB" panose="020B0503020202020204" pitchFamily="34" charset="0"/>
              </a:rPr>
              <a:t>340m/s</a:t>
            </a:r>
            <a:r>
              <a:rPr lang="zh-CN" altLang="en-US" sz="2400" dirty="0">
                <a:latin typeface="Agency FB" panose="020B0503020202020204" pitchFamily="34" charset="0"/>
              </a:rPr>
              <a:t>）；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923966" y="4784477"/>
            <a:ext cx="146304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Agency FB" panose="020B0503020202020204" pitchFamily="34" charset="0"/>
                <a:hlinkClick r:id="rId1" action="ppaction://hlinkfile"/>
              </a:rPr>
              <a:t>效果展示</a:t>
            </a:r>
            <a:endParaRPr lang="zh-CN" altLang="en-US" sz="24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grpSp>
        <p:nvGrpSpPr>
          <p:cNvPr id="39" name="Group 6"/>
          <p:cNvGrpSpPr/>
          <p:nvPr/>
        </p:nvGrpSpPr>
        <p:grpSpPr>
          <a:xfrm>
            <a:off x="793102" y="930067"/>
            <a:ext cx="10524930" cy="5292904"/>
            <a:chOff x="860525" y="1557908"/>
            <a:chExt cx="3077827" cy="4312699"/>
          </a:xfrm>
        </p:grpSpPr>
        <p:sp>
          <p:nvSpPr>
            <p:cNvPr id="40" name="îṥļîḑé-Rectangle 3"/>
            <p:cNvSpPr/>
            <p:nvPr/>
          </p:nvSpPr>
          <p:spPr>
            <a:xfrm>
              <a:off x="860526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1" name="ïşḻïďê-Right Triangle 4"/>
            <p:cNvSpPr/>
            <p:nvPr/>
          </p:nvSpPr>
          <p:spPr>
            <a:xfrm rot="5400000">
              <a:off x="860525" y="1557908"/>
              <a:ext cx="1198892" cy="119889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42" name="ïşḻïďê-Right Triangle 5"/>
            <p:cNvSpPr/>
            <p:nvPr/>
          </p:nvSpPr>
          <p:spPr>
            <a:xfrm rot="16200000">
              <a:off x="2645190" y="4577445"/>
              <a:ext cx="1293162" cy="129316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44" name="ïşḻïďê-Freeform: Shape 29"/>
            <p:cNvSpPr>
              <a:spLocks noChangeAspect="1"/>
            </p:cNvSpPr>
            <p:nvPr/>
          </p:nvSpPr>
          <p:spPr bwMode="auto">
            <a:xfrm>
              <a:off x="3222635" y="5362810"/>
              <a:ext cx="529992" cy="330302"/>
            </a:xfrm>
            <a:custGeom>
              <a:avLst/>
              <a:gdLst>
                <a:gd name="T0" fmla="*/ 320 w 1962"/>
                <a:gd name="T1" fmla="*/ 1189 h 1222"/>
                <a:gd name="T2" fmla="*/ 2 w 1962"/>
                <a:gd name="T3" fmla="*/ 1124 h 1222"/>
                <a:gd name="T4" fmla="*/ 24 w 1962"/>
                <a:gd name="T5" fmla="*/ 1071 h 1222"/>
                <a:gd name="T6" fmla="*/ 369 w 1962"/>
                <a:gd name="T7" fmla="*/ 1082 h 1222"/>
                <a:gd name="T8" fmla="*/ 231 w 1962"/>
                <a:gd name="T9" fmla="*/ 789 h 1222"/>
                <a:gd name="T10" fmla="*/ 190 w 1962"/>
                <a:gd name="T11" fmla="*/ 814 h 1222"/>
                <a:gd name="T12" fmla="*/ 369 w 1962"/>
                <a:gd name="T13" fmla="*/ 1082 h 1222"/>
                <a:gd name="T14" fmla="*/ 1738 w 1962"/>
                <a:gd name="T15" fmla="*/ 1220 h 1222"/>
                <a:gd name="T16" fmla="*/ 1694 w 1962"/>
                <a:gd name="T17" fmla="*/ 1132 h 1222"/>
                <a:gd name="T18" fmla="*/ 695 w 1962"/>
                <a:gd name="T19" fmla="*/ 1145 h 1222"/>
                <a:gd name="T20" fmla="*/ 656 w 1962"/>
                <a:gd name="T21" fmla="*/ 1220 h 1222"/>
                <a:gd name="T22" fmla="*/ 361 w 1962"/>
                <a:gd name="T23" fmla="*/ 1189 h 1222"/>
                <a:gd name="T24" fmla="*/ 433 w 1962"/>
                <a:gd name="T25" fmla="*/ 1162 h 1222"/>
                <a:gd name="T26" fmla="*/ 425 w 1962"/>
                <a:gd name="T27" fmla="*/ 676 h 1222"/>
                <a:gd name="T28" fmla="*/ 775 w 1962"/>
                <a:gd name="T29" fmla="*/ 55 h 1222"/>
                <a:gd name="T30" fmla="*/ 1612 w 1962"/>
                <a:gd name="T31" fmla="*/ 102 h 1222"/>
                <a:gd name="T32" fmla="*/ 1922 w 1962"/>
                <a:gd name="T33" fmla="*/ 693 h 1222"/>
                <a:gd name="T34" fmla="*/ 1960 w 1962"/>
                <a:gd name="T35" fmla="*/ 1167 h 1222"/>
                <a:gd name="T36" fmla="*/ 610 w 1962"/>
                <a:gd name="T37" fmla="*/ 646 h 1222"/>
                <a:gd name="T38" fmla="*/ 1515 w 1962"/>
                <a:gd name="T39" fmla="*/ 237 h 1222"/>
                <a:gd name="T40" fmla="*/ 1379 w 1962"/>
                <a:gd name="T41" fmla="*/ 168 h 1222"/>
                <a:gd name="T42" fmla="*/ 742 w 1962"/>
                <a:gd name="T43" fmla="*/ 298 h 1222"/>
                <a:gd name="T44" fmla="*/ 778 w 1962"/>
                <a:gd name="T45" fmla="*/ 877 h 1222"/>
                <a:gd name="T46" fmla="*/ 546 w 1962"/>
                <a:gd name="T47" fmla="*/ 897 h 1222"/>
                <a:gd name="T48" fmla="*/ 778 w 1962"/>
                <a:gd name="T49" fmla="*/ 877 h 1222"/>
                <a:gd name="T50" fmla="*/ 1672 w 1962"/>
                <a:gd name="T51" fmla="*/ 689 h 1222"/>
                <a:gd name="T52" fmla="*/ 1691 w 1962"/>
                <a:gd name="T53" fmla="*/ 924 h 1222"/>
                <a:gd name="T54" fmla="*/ 82 w 1962"/>
                <a:gd name="T55" fmla="*/ 847 h 1222"/>
                <a:gd name="T56" fmla="*/ 33 w 1962"/>
                <a:gd name="T57" fmla="*/ 888 h 1222"/>
                <a:gd name="T58" fmla="*/ 333 w 1962"/>
                <a:gd name="T59" fmla="*/ 1157 h 1222"/>
                <a:gd name="T60" fmla="*/ 82 w 1962"/>
                <a:gd name="T61" fmla="*/ 847 h 1222"/>
                <a:gd name="T62" fmla="*/ 82 w 1962"/>
                <a:gd name="T63" fmla="*/ 847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62" h="1222">
                  <a:moveTo>
                    <a:pt x="49" y="1079"/>
                  </a:moveTo>
                  <a:cubicBezTo>
                    <a:pt x="320" y="1189"/>
                    <a:pt x="320" y="1189"/>
                    <a:pt x="320" y="1189"/>
                  </a:cubicBezTo>
                  <a:cubicBezTo>
                    <a:pt x="30" y="1151"/>
                    <a:pt x="30" y="1151"/>
                    <a:pt x="30" y="1151"/>
                  </a:cubicBezTo>
                  <a:cubicBezTo>
                    <a:pt x="8" y="1149"/>
                    <a:pt x="0" y="1137"/>
                    <a:pt x="2" y="1124"/>
                  </a:cubicBezTo>
                  <a:cubicBezTo>
                    <a:pt x="13" y="1085"/>
                    <a:pt x="13" y="1085"/>
                    <a:pt x="13" y="1085"/>
                  </a:cubicBezTo>
                  <a:cubicBezTo>
                    <a:pt x="13" y="1077"/>
                    <a:pt x="19" y="1074"/>
                    <a:pt x="24" y="1071"/>
                  </a:cubicBezTo>
                  <a:cubicBezTo>
                    <a:pt x="33" y="1068"/>
                    <a:pt x="41" y="1071"/>
                    <a:pt x="49" y="1079"/>
                  </a:cubicBezTo>
                  <a:close/>
                  <a:moveTo>
                    <a:pt x="369" y="1082"/>
                  </a:moveTo>
                  <a:cubicBezTo>
                    <a:pt x="256" y="811"/>
                    <a:pt x="256" y="811"/>
                    <a:pt x="256" y="811"/>
                  </a:cubicBezTo>
                  <a:cubicBezTo>
                    <a:pt x="248" y="797"/>
                    <a:pt x="239" y="789"/>
                    <a:pt x="231" y="789"/>
                  </a:cubicBezTo>
                  <a:cubicBezTo>
                    <a:pt x="228" y="789"/>
                    <a:pt x="225" y="789"/>
                    <a:pt x="223" y="792"/>
                  </a:cubicBezTo>
                  <a:cubicBezTo>
                    <a:pt x="190" y="814"/>
                    <a:pt x="190" y="814"/>
                    <a:pt x="190" y="814"/>
                  </a:cubicBezTo>
                  <a:cubicBezTo>
                    <a:pt x="176" y="822"/>
                    <a:pt x="179" y="836"/>
                    <a:pt x="193" y="850"/>
                  </a:cubicBezTo>
                  <a:lnTo>
                    <a:pt x="369" y="1082"/>
                  </a:lnTo>
                  <a:close/>
                  <a:moveTo>
                    <a:pt x="1926" y="1206"/>
                  </a:moveTo>
                  <a:cubicBezTo>
                    <a:pt x="1738" y="1220"/>
                    <a:pt x="1738" y="1220"/>
                    <a:pt x="1738" y="1220"/>
                  </a:cubicBezTo>
                  <a:cubicBezTo>
                    <a:pt x="1716" y="1222"/>
                    <a:pt x="1702" y="1206"/>
                    <a:pt x="1700" y="1187"/>
                  </a:cubicBezTo>
                  <a:cubicBezTo>
                    <a:pt x="1694" y="1132"/>
                    <a:pt x="1694" y="1132"/>
                    <a:pt x="1694" y="1132"/>
                  </a:cubicBezTo>
                  <a:cubicBezTo>
                    <a:pt x="1689" y="1068"/>
                    <a:pt x="1689" y="1068"/>
                    <a:pt x="1689" y="1068"/>
                  </a:cubicBezTo>
                  <a:cubicBezTo>
                    <a:pt x="695" y="1145"/>
                    <a:pt x="695" y="1145"/>
                    <a:pt x="695" y="1145"/>
                  </a:cubicBezTo>
                  <a:cubicBezTo>
                    <a:pt x="698" y="1178"/>
                    <a:pt x="698" y="1178"/>
                    <a:pt x="698" y="1178"/>
                  </a:cubicBezTo>
                  <a:cubicBezTo>
                    <a:pt x="700" y="1214"/>
                    <a:pt x="681" y="1220"/>
                    <a:pt x="656" y="1220"/>
                  </a:cubicBezTo>
                  <a:cubicBezTo>
                    <a:pt x="388" y="1220"/>
                    <a:pt x="388" y="1220"/>
                    <a:pt x="388" y="1220"/>
                  </a:cubicBezTo>
                  <a:cubicBezTo>
                    <a:pt x="372" y="1220"/>
                    <a:pt x="361" y="1205"/>
                    <a:pt x="361" y="1189"/>
                  </a:cubicBezTo>
                  <a:cubicBezTo>
                    <a:pt x="361" y="1173"/>
                    <a:pt x="372" y="1162"/>
                    <a:pt x="388" y="1162"/>
                  </a:cubicBezTo>
                  <a:cubicBezTo>
                    <a:pt x="433" y="1162"/>
                    <a:pt x="433" y="1162"/>
                    <a:pt x="433" y="1162"/>
                  </a:cubicBezTo>
                  <a:cubicBezTo>
                    <a:pt x="405" y="806"/>
                    <a:pt x="405" y="806"/>
                    <a:pt x="405" y="806"/>
                  </a:cubicBezTo>
                  <a:cubicBezTo>
                    <a:pt x="402" y="762"/>
                    <a:pt x="405" y="726"/>
                    <a:pt x="425" y="676"/>
                  </a:cubicBezTo>
                  <a:cubicBezTo>
                    <a:pt x="621" y="171"/>
                    <a:pt x="621" y="171"/>
                    <a:pt x="621" y="171"/>
                  </a:cubicBezTo>
                  <a:cubicBezTo>
                    <a:pt x="643" y="113"/>
                    <a:pt x="712" y="61"/>
                    <a:pt x="775" y="55"/>
                  </a:cubicBezTo>
                  <a:cubicBezTo>
                    <a:pt x="1438" y="5"/>
                    <a:pt x="1438" y="5"/>
                    <a:pt x="1438" y="5"/>
                  </a:cubicBezTo>
                  <a:cubicBezTo>
                    <a:pt x="1502" y="0"/>
                    <a:pt x="1579" y="42"/>
                    <a:pt x="1612" y="102"/>
                  </a:cubicBezTo>
                  <a:cubicBezTo>
                    <a:pt x="1883" y="568"/>
                    <a:pt x="1883" y="568"/>
                    <a:pt x="1883" y="568"/>
                  </a:cubicBezTo>
                  <a:cubicBezTo>
                    <a:pt x="1908" y="613"/>
                    <a:pt x="1919" y="648"/>
                    <a:pt x="1922" y="693"/>
                  </a:cubicBezTo>
                  <a:cubicBezTo>
                    <a:pt x="1954" y="1112"/>
                    <a:pt x="1954" y="1112"/>
                    <a:pt x="1954" y="1112"/>
                  </a:cubicBezTo>
                  <a:cubicBezTo>
                    <a:pt x="1960" y="1167"/>
                    <a:pt x="1960" y="1167"/>
                    <a:pt x="1960" y="1167"/>
                  </a:cubicBezTo>
                  <a:cubicBezTo>
                    <a:pt x="1962" y="1187"/>
                    <a:pt x="1946" y="1203"/>
                    <a:pt x="1926" y="1206"/>
                  </a:cubicBezTo>
                  <a:close/>
                  <a:moveTo>
                    <a:pt x="610" y="646"/>
                  </a:moveTo>
                  <a:cubicBezTo>
                    <a:pt x="1700" y="560"/>
                    <a:pt x="1700" y="560"/>
                    <a:pt x="1700" y="560"/>
                  </a:cubicBezTo>
                  <a:cubicBezTo>
                    <a:pt x="1515" y="237"/>
                    <a:pt x="1515" y="237"/>
                    <a:pt x="1515" y="237"/>
                  </a:cubicBezTo>
                  <a:cubicBezTo>
                    <a:pt x="1482" y="182"/>
                    <a:pt x="1454" y="165"/>
                    <a:pt x="1402" y="165"/>
                  </a:cubicBezTo>
                  <a:cubicBezTo>
                    <a:pt x="1394" y="165"/>
                    <a:pt x="1385" y="165"/>
                    <a:pt x="1379" y="168"/>
                  </a:cubicBezTo>
                  <a:cubicBezTo>
                    <a:pt x="864" y="207"/>
                    <a:pt x="864" y="207"/>
                    <a:pt x="864" y="207"/>
                  </a:cubicBezTo>
                  <a:cubicBezTo>
                    <a:pt x="794" y="209"/>
                    <a:pt x="770" y="229"/>
                    <a:pt x="742" y="298"/>
                  </a:cubicBezTo>
                  <a:lnTo>
                    <a:pt x="610" y="646"/>
                  </a:lnTo>
                  <a:close/>
                  <a:moveTo>
                    <a:pt x="778" y="877"/>
                  </a:moveTo>
                  <a:cubicBezTo>
                    <a:pt x="772" y="814"/>
                    <a:pt x="714" y="764"/>
                    <a:pt x="651" y="770"/>
                  </a:cubicBezTo>
                  <a:cubicBezTo>
                    <a:pt x="585" y="772"/>
                    <a:pt x="538" y="830"/>
                    <a:pt x="546" y="897"/>
                  </a:cubicBezTo>
                  <a:cubicBezTo>
                    <a:pt x="551" y="960"/>
                    <a:pt x="607" y="1010"/>
                    <a:pt x="670" y="1005"/>
                  </a:cubicBezTo>
                  <a:cubicBezTo>
                    <a:pt x="734" y="999"/>
                    <a:pt x="783" y="941"/>
                    <a:pt x="778" y="877"/>
                  </a:cubicBezTo>
                  <a:close/>
                  <a:moveTo>
                    <a:pt x="1799" y="797"/>
                  </a:moveTo>
                  <a:cubicBezTo>
                    <a:pt x="1794" y="733"/>
                    <a:pt x="1736" y="684"/>
                    <a:pt x="1672" y="689"/>
                  </a:cubicBezTo>
                  <a:cubicBezTo>
                    <a:pt x="1609" y="695"/>
                    <a:pt x="1562" y="753"/>
                    <a:pt x="1567" y="816"/>
                  </a:cubicBezTo>
                  <a:cubicBezTo>
                    <a:pt x="1573" y="880"/>
                    <a:pt x="1628" y="930"/>
                    <a:pt x="1691" y="924"/>
                  </a:cubicBezTo>
                  <a:cubicBezTo>
                    <a:pt x="1755" y="919"/>
                    <a:pt x="1805" y="861"/>
                    <a:pt x="1799" y="797"/>
                  </a:cubicBezTo>
                  <a:close/>
                  <a:moveTo>
                    <a:pt x="82" y="847"/>
                  </a:moveTo>
                  <a:cubicBezTo>
                    <a:pt x="77" y="847"/>
                    <a:pt x="71" y="850"/>
                    <a:pt x="66" y="855"/>
                  </a:cubicBezTo>
                  <a:cubicBezTo>
                    <a:pt x="33" y="888"/>
                    <a:pt x="33" y="888"/>
                    <a:pt x="33" y="888"/>
                  </a:cubicBezTo>
                  <a:cubicBezTo>
                    <a:pt x="18" y="902"/>
                    <a:pt x="25" y="918"/>
                    <a:pt x="47" y="935"/>
                  </a:cubicBezTo>
                  <a:cubicBezTo>
                    <a:pt x="333" y="1157"/>
                    <a:pt x="333" y="1157"/>
                    <a:pt x="333" y="1157"/>
                  </a:cubicBezTo>
                  <a:cubicBezTo>
                    <a:pt x="112" y="870"/>
                    <a:pt x="112" y="870"/>
                    <a:pt x="112" y="870"/>
                  </a:cubicBezTo>
                  <a:cubicBezTo>
                    <a:pt x="102" y="855"/>
                    <a:pt x="93" y="847"/>
                    <a:pt x="82" y="847"/>
                  </a:cubicBezTo>
                  <a:close/>
                  <a:moveTo>
                    <a:pt x="82" y="847"/>
                  </a:moveTo>
                  <a:cubicBezTo>
                    <a:pt x="82" y="847"/>
                    <a:pt x="82" y="847"/>
                    <a:pt x="82" y="8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88562" y="345292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超声波避障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24506" y="852021"/>
            <a:ext cx="6461834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// </a:t>
            </a:r>
            <a:r>
              <a:rPr lang="zh-CN" altLang="en-US" sz="2000" dirty="0"/>
              <a:t>探测距离</a:t>
            </a:r>
            <a:endParaRPr lang="zh-CN" altLang="en-US" sz="2000" dirty="0"/>
          </a:p>
          <a:p>
            <a:r>
              <a:rPr lang="en-US" altLang="zh-CN" sz="2000" dirty="0"/>
              <a:t>float </a:t>
            </a:r>
            <a:r>
              <a:rPr lang="en-US" altLang="zh-CN" sz="2000" dirty="0" err="1"/>
              <a:t>getDistance</a:t>
            </a:r>
            <a:r>
              <a:rPr lang="en-US" altLang="zh-CN" sz="2000" dirty="0"/>
              <a:t>(int angle) {</a:t>
            </a:r>
            <a:endParaRPr lang="en-US" altLang="zh-CN" sz="2000" dirty="0"/>
          </a:p>
          <a:p>
            <a:r>
              <a:rPr lang="en-US" altLang="zh-CN" sz="2000" dirty="0"/>
              <a:t>	//</a:t>
            </a:r>
            <a:r>
              <a:rPr lang="zh-CN" altLang="en-US" sz="2000" dirty="0"/>
              <a:t>舵机转动至正前方</a:t>
            </a:r>
            <a:endParaRPr lang="zh-CN" altLang="en-US" sz="2000" dirty="0"/>
          </a:p>
          <a:p>
            <a:r>
              <a:rPr lang="zh-CN" altLang="en-US" sz="2000" dirty="0"/>
              <a:t>	</a:t>
            </a:r>
            <a:r>
              <a:rPr lang="en-US" altLang="zh-CN" sz="2000" dirty="0"/>
              <a:t>for 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16;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++) {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r>
              <a:rPr lang="en-US" altLang="zh-CN" sz="2000" dirty="0" err="1"/>
              <a:t>servoPulse</a:t>
            </a:r>
            <a:r>
              <a:rPr lang="en-US" altLang="zh-CN" sz="2000" dirty="0"/>
              <a:t>(angle);</a:t>
            </a:r>
            <a:endParaRPr lang="en-US" altLang="zh-CN" sz="2000" dirty="0"/>
          </a:p>
          <a:p>
            <a:r>
              <a:rPr lang="en-US" altLang="zh-CN" sz="2000" dirty="0"/>
              <a:t>	}</a:t>
            </a:r>
            <a:endParaRPr lang="en-US" altLang="zh-CN" sz="2000" dirty="0"/>
          </a:p>
          <a:p>
            <a:r>
              <a:rPr lang="en-US" altLang="zh-CN" sz="2000" dirty="0"/>
              <a:t>	//</a:t>
            </a:r>
            <a:r>
              <a:rPr lang="zh-CN" altLang="en-US" sz="2000" dirty="0"/>
              <a:t>使超声波发出口</a:t>
            </a:r>
            <a:r>
              <a:rPr lang="en-US" altLang="zh-CN" sz="2000" dirty="0"/>
              <a:t>TRIG</a:t>
            </a:r>
            <a:r>
              <a:rPr lang="zh-CN" altLang="en-US" sz="2000" dirty="0"/>
              <a:t>低电平</a:t>
            </a:r>
            <a:r>
              <a:rPr lang="en-US" altLang="zh-CN" sz="2000" dirty="0"/>
              <a:t>2</a:t>
            </a:r>
            <a:r>
              <a:rPr lang="el-GR" altLang="zh-CN" sz="2000" dirty="0"/>
              <a:t>μ</a:t>
            </a:r>
            <a:r>
              <a:rPr lang="en-US" altLang="zh-CN" sz="2000" dirty="0"/>
              <a:t>s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digitalWrite</a:t>
            </a:r>
            <a:r>
              <a:rPr lang="en-US" altLang="zh-CN" sz="2000" dirty="0"/>
              <a:t>(TRIG, LOW);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delayMicroseconds</a:t>
            </a:r>
            <a:r>
              <a:rPr lang="en-US" altLang="zh-CN" sz="2000" dirty="0"/>
              <a:t>(2);</a:t>
            </a:r>
            <a:endParaRPr lang="en-US" altLang="zh-CN" sz="2000" dirty="0"/>
          </a:p>
          <a:p>
            <a:r>
              <a:rPr lang="en-US" altLang="zh-CN" sz="2000" dirty="0"/>
              <a:t>	//</a:t>
            </a:r>
            <a:r>
              <a:rPr lang="zh-CN" altLang="en-US" sz="2000" dirty="0"/>
              <a:t>使超声波发出口高电平</a:t>
            </a:r>
            <a:r>
              <a:rPr lang="en-US" altLang="zh-CN" sz="2000" dirty="0"/>
              <a:t>10</a:t>
            </a:r>
            <a:r>
              <a:rPr lang="el-GR" altLang="zh-CN" sz="2000" dirty="0"/>
              <a:t>μ</a:t>
            </a:r>
            <a:r>
              <a:rPr lang="en-US" altLang="zh-CN" sz="2000" dirty="0"/>
              <a:t>s</a:t>
            </a:r>
            <a:r>
              <a:rPr lang="zh-CN" altLang="en-US" sz="2000" dirty="0"/>
              <a:t>，这里是至少</a:t>
            </a:r>
            <a:r>
              <a:rPr lang="en-US" altLang="zh-CN" sz="2000" dirty="0"/>
              <a:t>10</a:t>
            </a:r>
            <a:r>
              <a:rPr lang="el-GR" altLang="zh-CN" sz="2000" dirty="0"/>
              <a:t>μ</a:t>
            </a:r>
            <a:r>
              <a:rPr lang="en-US" altLang="zh-CN" sz="2000" dirty="0"/>
              <a:t>s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digitalWrite</a:t>
            </a:r>
            <a:r>
              <a:rPr lang="en-US" altLang="zh-CN" sz="2000" dirty="0"/>
              <a:t>(TRIG, HIGH);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delayMicroseconds</a:t>
            </a:r>
            <a:r>
              <a:rPr lang="en-US" altLang="zh-CN" sz="2000" dirty="0"/>
              <a:t>(10);</a:t>
            </a:r>
            <a:endParaRPr lang="en-US" altLang="zh-CN" sz="2000" dirty="0"/>
          </a:p>
          <a:p>
            <a:r>
              <a:rPr lang="en-US" altLang="zh-CN" sz="2000" dirty="0"/>
              <a:t>	//</a:t>
            </a:r>
            <a:r>
              <a:rPr lang="zh-CN" altLang="en-US" sz="2000" dirty="0"/>
              <a:t>保持超声波发出口低电平</a:t>
            </a:r>
            <a:endParaRPr lang="zh-CN" altLang="en-US" sz="2000" dirty="0"/>
          </a:p>
          <a:p>
            <a:r>
              <a:rPr lang="zh-CN" altLang="en-US" sz="2000" dirty="0"/>
              <a:t>	</a:t>
            </a:r>
            <a:r>
              <a:rPr lang="en-US" altLang="zh-CN" sz="2000" dirty="0" err="1"/>
              <a:t>digitalWrite</a:t>
            </a:r>
            <a:r>
              <a:rPr lang="en-US" altLang="zh-CN" sz="2000" dirty="0"/>
              <a:t>(TRIG, LOW);</a:t>
            </a:r>
            <a:endParaRPr lang="en-US" altLang="zh-CN" sz="2000" dirty="0"/>
          </a:p>
          <a:p>
            <a:r>
              <a:rPr lang="en-US" altLang="zh-CN" sz="2000" dirty="0"/>
              <a:t>	//</a:t>
            </a:r>
            <a:r>
              <a:rPr lang="zh-CN" altLang="en-US" sz="2000" dirty="0"/>
              <a:t>检测脉冲宽度，并计算出距离</a:t>
            </a:r>
            <a:endParaRPr lang="zh-CN" altLang="en-US" sz="2000" dirty="0"/>
          </a:p>
          <a:p>
            <a:r>
              <a:rPr lang="zh-CN" altLang="en-US" sz="2000" dirty="0"/>
              <a:t>	</a:t>
            </a:r>
            <a:r>
              <a:rPr lang="en-US" altLang="zh-CN" sz="2000" dirty="0"/>
              <a:t>float distance = </a:t>
            </a:r>
            <a:r>
              <a:rPr lang="en-US" altLang="zh-CN" sz="2000" dirty="0" err="1"/>
              <a:t>pulseIn</a:t>
            </a:r>
            <a:r>
              <a:rPr lang="en-US" altLang="zh-CN" sz="2000" dirty="0"/>
              <a:t>(ECHO, HIGH);</a:t>
            </a:r>
            <a:endParaRPr lang="en-US" altLang="zh-CN" sz="2000" dirty="0"/>
          </a:p>
          <a:p>
            <a:r>
              <a:rPr lang="en-US" altLang="zh-CN" sz="2000" dirty="0"/>
              <a:t>	distance = distance / 58.0;</a:t>
            </a:r>
            <a:endParaRPr lang="en-US" altLang="zh-CN" sz="2000" dirty="0"/>
          </a:p>
          <a:p>
            <a:r>
              <a:rPr lang="en-US" altLang="zh-CN" sz="2000" dirty="0"/>
              <a:t>	return distance;</a:t>
            </a:r>
            <a:endParaRPr lang="en-US" altLang="zh-CN" sz="2000" dirty="0"/>
          </a:p>
          <a:p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285168" y="852021"/>
            <a:ext cx="64618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// </a:t>
            </a:r>
            <a:r>
              <a:rPr lang="zh-CN" altLang="en-US" sz="2000" dirty="0"/>
              <a:t>舵机转动</a:t>
            </a:r>
            <a:endParaRPr lang="zh-CN" altLang="en-US" sz="2000" dirty="0"/>
          </a:p>
          <a:p>
            <a:r>
              <a:rPr lang="en-US" altLang="zh-CN" sz="2000" dirty="0"/>
              <a:t>void </a:t>
            </a:r>
            <a:r>
              <a:rPr lang="en-US" altLang="zh-CN" sz="2000" dirty="0" err="1"/>
              <a:t>servoPulse</a:t>
            </a:r>
            <a:r>
              <a:rPr lang="en-US" altLang="zh-CN" sz="2000" dirty="0"/>
              <a:t>(int angle) {</a:t>
            </a:r>
            <a:endParaRPr lang="en-US" altLang="zh-CN" sz="2000" dirty="0"/>
          </a:p>
          <a:p>
            <a:r>
              <a:rPr lang="en-US" altLang="zh-CN" sz="2000" dirty="0"/>
              <a:t>	//</a:t>
            </a:r>
            <a:r>
              <a:rPr lang="zh-CN" altLang="en-US" sz="2000" dirty="0"/>
              <a:t>将角度</a:t>
            </a:r>
            <a:r>
              <a:rPr lang="en-US" altLang="zh-CN" sz="2000" dirty="0"/>
              <a:t>0~180</a:t>
            </a:r>
            <a:r>
              <a:rPr lang="zh-CN" altLang="en-US" sz="2000" dirty="0"/>
              <a:t>转化为脉宽的</a:t>
            </a:r>
            <a:r>
              <a:rPr lang="en-US" altLang="zh-CN" sz="2000" dirty="0"/>
              <a:t>500~2480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pulse_width</a:t>
            </a:r>
            <a:r>
              <a:rPr lang="en-US" altLang="zh-CN" sz="2000" dirty="0"/>
              <a:t> = angle * 11 + 500;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digitalWrite</a:t>
            </a:r>
            <a:r>
              <a:rPr lang="en-US" altLang="zh-CN" sz="2000" dirty="0"/>
              <a:t>(servo, HIGH);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delayMicroseconds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pulse_width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digitalWrite</a:t>
            </a:r>
            <a:r>
              <a:rPr lang="en-US" altLang="zh-CN" sz="2000" dirty="0"/>
              <a:t>(servo, LOW);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delayMicroseconds</a:t>
            </a:r>
            <a:r>
              <a:rPr lang="en-US" altLang="zh-CN" sz="2000" dirty="0"/>
              <a:t>(20-pulse_width*0.001);</a:t>
            </a:r>
            <a:endParaRPr lang="en-US" altLang="zh-CN" sz="2000" dirty="0"/>
          </a:p>
          <a:p>
            <a:r>
              <a:rPr lang="en-US" altLang="zh-CN" sz="2000" dirty="0"/>
              <a:t>}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>
            <a:off x="886409" y="930066"/>
            <a:ext cx="10422294" cy="5218802"/>
            <a:chOff x="4557086" y="1557908"/>
            <a:chExt cx="3077827" cy="4312699"/>
          </a:xfrm>
        </p:grpSpPr>
        <p:sp>
          <p:nvSpPr>
            <p:cNvPr id="18" name="îṥļîḑé-Rectangle 10"/>
            <p:cNvSpPr/>
            <p:nvPr/>
          </p:nvSpPr>
          <p:spPr>
            <a:xfrm>
              <a:off x="4557087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îṥļîḑé-Right Triangle 11"/>
            <p:cNvSpPr/>
            <p:nvPr/>
          </p:nvSpPr>
          <p:spPr>
            <a:xfrm rot="5400000">
              <a:off x="4557086" y="1557908"/>
              <a:ext cx="1198892" cy="119889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20" name="îṥļîḑé-Right Triangle 12"/>
            <p:cNvSpPr/>
            <p:nvPr/>
          </p:nvSpPr>
          <p:spPr>
            <a:xfrm rot="16200000">
              <a:off x="6341751" y="4577445"/>
              <a:ext cx="1293162" cy="129316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23" name="îṥļîḑé-Freeform: Shape 28"/>
            <p:cNvSpPr>
              <a:spLocks noChangeAspect="1"/>
            </p:cNvSpPr>
            <p:nvPr/>
          </p:nvSpPr>
          <p:spPr bwMode="auto">
            <a:xfrm>
              <a:off x="7019138" y="5381625"/>
              <a:ext cx="529992" cy="298880"/>
            </a:xfrm>
            <a:custGeom>
              <a:avLst/>
              <a:gdLst>
                <a:gd name="connsiteX0" fmla="*/ 423056 w 508000"/>
                <a:gd name="connsiteY0" fmla="*/ 218190 h 286478"/>
                <a:gd name="connsiteX1" fmla="*/ 474689 w 508000"/>
                <a:gd name="connsiteY1" fmla="*/ 218190 h 286478"/>
                <a:gd name="connsiteX2" fmla="*/ 474689 w 508000"/>
                <a:gd name="connsiteY2" fmla="*/ 286478 h 286478"/>
                <a:gd name="connsiteX3" fmla="*/ 423056 w 508000"/>
                <a:gd name="connsiteY3" fmla="*/ 286478 h 286478"/>
                <a:gd name="connsiteX4" fmla="*/ 39974 w 508000"/>
                <a:gd name="connsiteY4" fmla="*/ 213193 h 286478"/>
                <a:gd name="connsiteX5" fmla="*/ 96603 w 508000"/>
                <a:gd name="connsiteY5" fmla="*/ 213193 h 286478"/>
                <a:gd name="connsiteX6" fmla="*/ 96603 w 508000"/>
                <a:gd name="connsiteY6" fmla="*/ 283147 h 286478"/>
                <a:gd name="connsiteX7" fmla="*/ 39974 w 508000"/>
                <a:gd name="connsiteY7" fmla="*/ 283147 h 286478"/>
                <a:gd name="connsiteX8" fmla="*/ 124918 w 508000"/>
                <a:gd name="connsiteY8" fmla="*/ 209862 h 286478"/>
                <a:gd name="connsiteX9" fmla="*/ 398072 w 508000"/>
                <a:gd name="connsiteY9" fmla="*/ 209862 h 286478"/>
                <a:gd name="connsiteX10" fmla="*/ 398072 w 508000"/>
                <a:gd name="connsiteY10" fmla="*/ 241508 h 286478"/>
                <a:gd name="connsiteX11" fmla="*/ 124918 w 508000"/>
                <a:gd name="connsiteY11" fmla="*/ 241508 h 286478"/>
                <a:gd name="connsiteX12" fmla="*/ 333115 w 508000"/>
                <a:gd name="connsiteY12" fmla="*/ 131580 h 286478"/>
                <a:gd name="connsiteX13" fmla="*/ 451370 w 508000"/>
                <a:gd name="connsiteY13" fmla="*/ 131580 h 286478"/>
                <a:gd name="connsiteX14" fmla="*/ 451370 w 508000"/>
                <a:gd name="connsiteY14" fmla="*/ 176551 h 286478"/>
                <a:gd name="connsiteX15" fmla="*/ 366426 w 508000"/>
                <a:gd name="connsiteY15" fmla="*/ 176551 h 286478"/>
                <a:gd name="connsiteX16" fmla="*/ 68289 w 508000"/>
                <a:gd name="connsiteY16" fmla="*/ 131580 h 286478"/>
                <a:gd name="connsiteX17" fmla="*/ 179882 w 508000"/>
                <a:gd name="connsiteY17" fmla="*/ 131580 h 286478"/>
                <a:gd name="connsiteX18" fmla="*/ 148236 w 508000"/>
                <a:gd name="connsiteY18" fmla="*/ 176551 h 286478"/>
                <a:gd name="connsiteX19" fmla="*/ 68289 w 508000"/>
                <a:gd name="connsiteY19" fmla="*/ 176551 h 286478"/>
                <a:gd name="connsiteX20" fmla="*/ 54964 w 508000"/>
                <a:gd name="connsiteY20" fmla="*/ 123252 h 286478"/>
                <a:gd name="connsiteX21" fmla="*/ 54964 w 508000"/>
                <a:gd name="connsiteY21" fmla="*/ 179882 h 286478"/>
                <a:gd name="connsiteX22" fmla="*/ 459698 w 508000"/>
                <a:gd name="connsiteY22" fmla="*/ 179882 h 286478"/>
                <a:gd name="connsiteX23" fmla="*/ 459698 w 508000"/>
                <a:gd name="connsiteY23" fmla="*/ 123252 h 286478"/>
                <a:gd name="connsiteX24" fmla="*/ 159895 w 508000"/>
                <a:gd name="connsiteY24" fmla="*/ 16656 h 286478"/>
                <a:gd name="connsiteX25" fmla="*/ 116590 w 508000"/>
                <a:gd name="connsiteY25" fmla="*/ 78282 h 286478"/>
                <a:gd name="connsiteX26" fmla="*/ 398072 w 508000"/>
                <a:gd name="connsiteY26" fmla="*/ 78282 h 286478"/>
                <a:gd name="connsiteX27" fmla="*/ 354767 w 508000"/>
                <a:gd name="connsiteY27" fmla="*/ 16656 h 286478"/>
                <a:gd name="connsiteX28" fmla="*/ 153233 w 508000"/>
                <a:gd name="connsiteY28" fmla="*/ 0 h 286478"/>
                <a:gd name="connsiteX29" fmla="*/ 361430 w 508000"/>
                <a:gd name="connsiteY29" fmla="*/ 0 h 286478"/>
                <a:gd name="connsiteX30" fmla="*/ 423056 w 508000"/>
                <a:gd name="connsiteY30" fmla="*/ 86610 h 286478"/>
                <a:gd name="connsiteX31" fmla="*/ 443043 w 508000"/>
                <a:gd name="connsiteY31" fmla="*/ 86610 h 286478"/>
                <a:gd name="connsiteX32" fmla="*/ 443043 w 508000"/>
                <a:gd name="connsiteY32" fmla="*/ 49967 h 286478"/>
                <a:gd name="connsiteX33" fmla="*/ 508000 w 508000"/>
                <a:gd name="connsiteY33" fmla="*/ 49967 h 286478"/>
                <a:gd name="connsiteX34" fmla="*/ 508000 w 508000"/>
                <a:gd name="connsiteY34" fmla="*/ 86610 h 286478"/>
                <a:gd name="connsiteX35" fmla="*/ 466361 w 508000"/>
                <a:gd name="connsiteY35" fmla="*/ 86610 h 286478"/>
                <a:gd name="connsiteX36" fmla="*/ 466361 w 508000"/>
                <a:gd name="connsiteY36" fmla="*/ 106597 h 286478"/>
                <a:gd name="connsiteX37" fmla="*/ 474689 w 508000"/>
                <a:gd name="connsiteY37" fmla="*/ 106597 h 286478"/>
                <a:gd name="connsiteX38" fmla="*/ 474689 w 508000"/>
                <a:gd name="connsiteY38" fmla="*/ 201534 h 286478"/>
                <a:gd name="connsiteX39" fmla="*/ 39974 w 508000"/>
                <a:gd name="connsiteY39" fmla="*/ 201534 h 286478"/>
                <a:gd name="connsiteX40" fmla="*/ 39974 w 508000"/>
                <a:gd name="connsiteY40" fmla="*/ 106597 h 286478"/>
                <a:gd name="connsiteX41" fmla="*/ 48302 w 508000"/>
                <a:gd name="connsiteY41" fmla="*/ 106597 h 286478"/>
                <a:gd name="connsiteX42" fmla="*/ 48302 w 508000"/>
                <a:gd name="connsiteY42" fmla="*/ 86610 h 286478"/>
                <a:gd name="connsiteX43" fmla="*/ 0 w 508000"/>
                <a:gd name="connsiteY43" fmla="*/ 86610 h 286478"/>
                <a:gd name="connsiteX44" fmla="*/ 0 w 508000"/>
                <a:gd name="connsiteY44" fmla="*/ 49967 h 286478"/>
                <a:gd name="connsiteX45" fmla="*/ 63292 w 508000"/>
                <a:gd name="connsiteY45" fmla="*/ 49967 h 286478"/>
                <a:gd name="connsiteX46" fmla="*/ 63292 w 508000"/>
                <a:gd name="connsiteY46" fmla="*/ 86610 h 286478"/>
                <a:gd name="connsiteX47" fmla="*/ 91607 w 508000"/>
                <a:gd name="connsiteY47" fmla="*/ 86610 h 28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286478">
                  <a:moveTo>
                    <a:pt x="423056" y="218190"/>
                  </a:moveTo>
                  <a:lnTo>
                    <a:pt x="474689" y="218190"/>
                  </a:lnTo>
                  <a:lnTo>
                    <a:pt x="474689" y="286478"/>
                  </a:lnTo>
                  <a:lnTo>
                    <a:pt x="423056" y="286478"/>
                  </a:lnTo>
                  <a:close/>
                  <a:moveTo>
                    <a:pt x="39974" y="213193"/>
                  </a:moveTo>
                  <a:lnTo>
                    <a:pt x="96603" y="213193"/>
                  </a:lnTo>
                  <a:lnTo>
                    <a:pt x="96603" y="283147"/>
                  </a:lnTo>
                  <a:lnTo>
                    <a:pt x="39974" y="283147"/>
                  </a:lnTo>
                  <a:close/>
                  <a:moveTo>
                    <a:pt x="124918" y="209862"/>
                  </a:moveTo>
                  <a:lnTo>
                    <a:pt x="398072" y="209862"/>
                  </a:lnTo>
                  <a:lnTo>
                    <a:pt x="398072" y="241508"/>
                  </a:lnTo>
                  <a:lnTo>
                    <a:pt x="124918" y="241508"/>
                  </a:lnTo>
                  <a:close/>
                  <a:moveTo>
                    <a:pt x="333115" y="131580"/>
                  </a:moveTo>
                  <a:lnTo>
                    <a:pt x="451370" y="131580"/>
                  </a:lnTo>
                  <a:lnTo>
                    <a:pt x="451370" y="176551"/>
                  </a:lnTo>
                  <a:lnTo>
                    <a:pt x="366426" y="176551"/>
                  </a:lnTo>
                  <a:close/>
                  <a:moveTo>
                    <a:pt x="68289" y="131580"/>
                  </a:moveTo>
                  <a:lnTo>
                    <a:pt x="179882" y="131580"/>
                  </a:lnTo>
                  <a:lnTo>
                    <a:pt x="148236" y="176551"/>
                  </a:lnTo>
                  <a:lnTo>
                    <a:pt x="68289" y="176551"/>
                  </a:lnTo>
                  <a:close/>
                  <a:moveTo>
                    <a:pt x="54964" y="123252"/>
                  </a:moveTo>
                  <a:lnTo>
                    <a:pt x="54964" y="179882"/>
                  </a:lnTo>
                  <a:lnTo>
                    <a:pt x="459698" y="179882"/>
                  </a:lnTo>
                  <a:lnTo>
                    <a:pt x="459698" y="123252"/>
                  </a:lnTo>
                  <a:close/>
                  <a:moveTo>
                    <a:pt x="159895" y="16656"/>
                  </a:moveTo>
                  <a:lnTo>
                    <a:pt x="116590" y="78282"/>
                  </a:lnTo>
                  <a:lnTo>
                    <a:pt x="398072" y="78282"/>
                  </a:lnTo>
                  <a:lnTo>
                    <a:pt x="354767" y="16656"/>
                  </a:lnTo>
                  <a:close/>
                  <a:moveTo>
                    <a:pt x="153233" y="0"/>
                  </a:moveTo>
                  <a:lnTo>
                    <a:pt x="361430" y="0"/>
                  </a:lnTo>
                  <a:lnTo>
                    <a:pt x="423056" y="86610"/>
                  </a:lnTo>
                  <a:lnTo>
                    <a:pt x="443043" y="86610"/>
                  </a:lnTo>
                  <a:lnTo>
                    <a:pt x="443043" y="49967"/>
                  </a:lnTo>
                  <a:lnTo>
                    <a:pt x="508000" y="49967"/>
                  </a:lnTo>
                  <a:lnTo>
                    <a:pt x="508000" y="86610"/>
                  </a:lnTo>
                  <a:lnTo>
                    <a:pt x="466361" y="86610"/>
                  </a:lnTo>
                  <a:lnTo>
                    <a:pt x="466361" y="106597"/>
                  </a:lnTo>
                  <a:lnTo>
                    <a:pt x="474689" y="106597"/>
                  </a:lnTo>
                  <a:lnTo>
                    <a:pt x="474689" y="201534"/>
                  </a:lnTo>
                  <a:lnTo>
                    <a:pt x="39974" y="201534"/>
                  </a:lnTo>
                  <a:lnTo>
                    <a:pt x="39974" y="106597"/>
                  </a:lnTo>
                  <a:lnTo>
                    <a:pt x="48302" y="106597"/>
                  </a:lnTo>
                  <a:lnTo>
                    <a:pt x="48302" y="86610"/>
                  </a:lnTo>
                  <a:lnTo>
                    <a:pt x="0" y="86610"/>
                  </a:lnTo>
                  <a:lnTo>
                    <a:pt x="0" y="49967"/>
                  </a:lnTo>
                  <a:lnTo>
                    <a:pt x="63292" y="49967"/>
                  </a:lnTo>
                  <a:lnTo>
                    <a:pt x="63292" y="86610"/>
                  </a:lnTo>
                  <a:lnTo>
                    <a:pt x="91607" y="86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8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蓝牙遥控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67337" y="1814890"/>
            <a:ext cx="7492279" cy="35394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/>
              <a:t>原理：</a:t>
            </a:r>
            <a:r>
              <a:rPr lang="zh-CN" altLang="en-US" sz="2400" dirty="0"/>
              <a:t>蓝牙模块与</a:t>
            </a:r>
            <a:r>
              <a:rPr lang="en-US" altLang="zh-CN" sz="2400" dirty="0"/>
              <a:t>Arduino</a:t>
            </a:r>
            <a:r>
              <a:rPr lang="zh-CN" altLang="en-US" sz="2400" dirty="0"/>
              <a:t>主板的串口（</a:t>
            </a:r>
            <a:r>
              <a:rPr lang="en-US" altLang="zh-CN" sz="2400" dirty="0"/>
              <a:t>TX</a:t>
            </a:r>
            <a:r>
              <a:rPr lang="zh-CN" altLang="en-US" sz="2400" dirty="0"/>
              <a:t>、</a:t>
            </a:r>
            <a:r>
              <a:rPr lang="en-US" altLang="zh-CN" sz="2400" dirty="0"/>
              <a:t>RX</a:t>
            </a:r>
            <a:r>
              <a:rPr lang="zh-CN" altLang="en-US" sz="2400" dirty="0"/>
              <a:t>）连接以后，就可以使用安装有蓝牙模块的智能设备，通过串口控制小车运动方向和动作。通过手机蓝牙串口</a:t>
            </a:r>
            <a:r>
              <a:rPr lang="en-US" altLang="zh-CN" sz="2400" dirty="0"/>
              <a:t>APP</a:t>
            </a:r>
            <a:r>
              <a:rPr lang="zh-CN" altLang="en-US" sz="2400" dirty="0"/>
              <a:t>向蓝牙模块发送指令，蓝牙模块通过串口将指令传递给</a:t>
            </a:r>
            <a:r>
              <a:rPr lang="en-US" altLang="zh-CN" sz="2400" dirty="0"/>
              <a:t>Arduino</a:t>
            </a:r>
            <a:r>
              <a:rPr lang="zh-CN" altLang="en-US" sz="2400" dirty="0"/>
              <a:t>开发板，并由</a:t>
            </a:r>
            <a:r>
              <a:rPr lang="en-US" altLang="zh-CN" sz="2400" dirty="0"/>
              <a:t>Arduino</a:t>
            </a:r>
            <a:r>
              <a:rPr lang="zh-CN" altLang="en-US" sz="2400" dirty="0"/>
              <a:t>做出反馈，传递给手机。</a:t>
            </a:r>
            <a:endParaRPr lang="en-US" altLang="zh-CN" sz="2400" dirty="0"/>
          </a:p>
          <a:p>
            <a:r>
              <a:rPr lang="zh-CN" altLang="en-US" sz="2400" dirty="0"/>
              <a:t>事实上，蓝牙控制比红外控制距离更远，指挥更有效。</a:t>
            </a:r>
            <a:endParaRPr lang="en-US" altLang="zh-CN" sz="2400" dirty="0"/>
          </a:p>
          <a:p>
            <a:endParaRPr lang="en-US" altLang="zh-CN" sz="2400" dirty="0"/>
          </a:p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974980" y="4831100"/>
            <a:ext cx="163596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FF0000"/>
                </a:solidFill>
                <a:hlinkClick r:id="rId1" action="ppaction://hlinkfile"/>
              </a:rPr>
              <a:t>效果展示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2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蓝牙遥控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950"/>
          <a:stretch>
            <a:fillRect/>
          </a:stretch>
        </p:blipFill>
        <p:spPr>
          <a:xfrm>
            <a:off x="1567815" y="690245"/>
            <a:ext cx="3624088" cy="58680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395" y="869950"/>
            <a:ext cx="4173227" cy="583204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2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模式切换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191385" y="747395"/>
            <a:ext cx="89109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// 改变功能</a:t>
            </a:r>
            <a:endParaRPr lang="zh-CN" altLang="en-US"/>
          </a:p>
          <a:p>
            <a:r>
              <a:rPr lang="zh-CN" altLang="en-US"/>
              <a:t>void changeState() {</a:t>
            </a:r>
            <a:endParaRPr lang="zh-CN" altLang="en-US"/>
          </a:p>
          <a:p>
            <a:r>
              <a:rPr lang="zh-CN" altLang="en-US"/>
              <a:t>	//如果按钮没有按下 &amp;&amp; 刚刚按下</a:t>
            </a:r>
            <a:endParaRPr lang="zh-CN" altLang="en-US"/>
          </a:p>
          <a:p>
            <a:r>
              <a:rPr lang="zh-CN" altLang="en-US"/>
              <a:t>	if ((button_press == 0) &amp;&amp; (digitalRead(BUTTON)) == HIGH) {</a:t>
            </a:r>
            <a:endParaRPr lang="zh-CN" altLang="en-US"/>
          </a:p>
          <a:p>
            <a:r>
              <a:rPr lang="zh-CN" altLang="en-US"/>
              <a:t>		//防止重复执行</a:t>
            </a:r>
            <a:endParaRPr lang="zh-CN" altLang="en-US"/>
          </a:p>
          <a:p>
            <a:r>
              <a:rPr lang="zh-CN" altLang="en-US"/>
              <a:t>		button_press = 1;</a:t>
            </a:r>
            <a:endParaRPr lang="zh-CN" altLang="en-US"/>
          </a:p>
          <a:p>
            <a:r>
              <a:rPr lang="zh-CN" altLang="en-US"/>
              <a:t>		delay(2000);</a:t>
            </a:r>
            <a:endParaRPr lang="zh-CN" altLang="en-US"/>
          </a:p>
          <a:p>
            <a:r>
              <a:rPr lang="zh-CN" altLang="en-US"/>
              <a:t>		//切换功能状态</a:t>
            </a:r>
            <a:endParaRPr lang="zh-CN" altLang="en-US"/>
          </a:p>
          <a:p>
            <a:r>
              <a:rPr lang="zh-CN" altLang="en-US"/>
              <a:t>		if (button_state == STATE1) </a:t>
            </a:r>
            <a:endParaRPr lang="zh-CN" altLang="en-US"/>
          </a:p>
          <a:p>
            <a:r>
              <a:rPr lang="zh-CN" altLang="en-US"/>
              <a:t>			button_state = STATE2;</a:t>
            </a:r>
            <a:endParaRPr lang="zh-CN" altLang="en-US"/>
          </a:p>
          <a:p>
            <a:r>
              <a:rPr lang="zh-CN" altLang="en-US"/>
              <a:t>		else if (button_state == STATE2) </a:t>
            </a:r>
            <a:endParaRPr lang="zh-CN" altLang="en-US"/>
          </a:p>
          <a:p>
            <a:r>
              <a:rPr lang="zh-CN" altLang="en-US"/>
              <a:t>			button_state = STATE3;</a:t>
            </a:r>
            <a:endParaRPr lang="zh-CN" altLang="en-US"/>
          </a:p>
          <a:p>
            <a:r>
              <a:rPr lang="zh-CN" altLang="en-US"/>
              <a:t>		else if (button_state == STATE3) </a:t>
            </a:r>
            <a:endParaRPr lang="zh-CN" altLang="en-US"/>
          </a:p>
          <a:p>
            <a:r>
              <a:rPr lang="zh-CN" altLang="en-US"/>
              <a:t>			button_state = STATE1;</a:t>
            </a:r>
            <a:endParaRPr lang="zh-CN" altLang="en-US"/>
          </a:p>
          <a:p>
            <a:r>
              <a:rPr lang="zh-CN" altLang="en-US"/>
              <a:t>	}</a:t>
            </a:r>
            <a:endParaRPr lang="zh-CN" altLang="en-US"/>
          </a:p>
          <a:p>
            <a:r>
              <a:rPr lang="zh-CN" altLang="en-US"/>
              <a:t>	//按钮恢复</a:t>
            </a:r>
            <a:endParaRPr lang="zh-CN" altLang="en-US"/>
          </a:p>
          <a:p>
            <a:r>
              <a:rPr lang="zh-CN" altLang="en-US"/>
              <a:t>	if (digitalRead(BUTTON) == LOW) {</a:t>
            </a:r>
            <a:endParaRPr lang="zh-CN" altLang="en-US"/>
          </a:p>
          <a:p>
            <a:r>
              <a:rPr lang="zh-CN" altLang="en-US"/>
              <a:t>		button_press = 0;</a:t>
            </a:r>
            <a:endParaRPr lang="zh-CN" altLang="en-US"/>
          </a:p>
          <a:p>
            <a:r>
              <a:rPr lang="zh-CN" altLang="en-US"/>
              <a:t>	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04254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latin typeface="微软雅黑" panose="020B0503020204020204" charset="-122"/>
                <a:ea typeface="微软雅黑" panose="020B0503020204020204" charset="-122"/>
              </a:rPr>
              <a:t>硬件组装</a:t>
            </a:r>
            <a:endParaRPr lang="zh-CN" altLang="en-US" sz="4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0" grpId="0" bldLvl="0" animBg="1"/>
      <p:bldP spid="36" grpId="0"/>
      <p:bldP spid="37" grpId="0"/>
      <p:bldP spid="4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2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未来展望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40840" y="1043305"/>
            <a:ext cx="8910955" cy="423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遇到的问题及解决：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：向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Arduino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开发板中传程序时电脑无法识别端口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解决：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Arduino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扩展板中连线过多，导致只用电脑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USB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传输的电流太小，于是在上传程序时同时打开小车电源为其供电。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未来展望：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之后我们会尝试将超声波避障与红外避障结合起来；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继续改进小车避障的算法。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59909" y="2155568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PART 04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小车跟随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6" grpId="0"/>
      <p:bldP spid="37" grpId="0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1"/>
          <p:cNvGrpSpPr/>
          <p:nvPr/>
        </p:nvGrpSpPr>
        <p:grpSpPr>
          <a:xfrm>
            <a:off x="821645" y="2305234"/>
            <a:ext cx="500504" cy="500504"/>
            <a:chOff x="1731021" y="1638788"/>
            <a:chExt cx="736375" cy="736375"/>
          </a:xfrm>
          <a:solidFill>
            <a:schemeClr val="accent2"/>
          </a:solidFill>
        </p:grpSpPr>
        <p:sp>
          <p:nvSpPr>
            <p:cNvPr id="17" name="íślíḋè-Oval 22"/>
            <p:cNvSpPr/>
            <p:nvPr/>
          </p:nvSpPr>
          <p:spPr>
            <a:xfrm>
              <a:off x="1731021" y="1638788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8" name="íślíḋè-TextBox 23"/>
            <p:cNvSpPr txBox="1"/>
            <p:nvPr/>
          </p:nvSpPr>
          <p:spPr>
            <a:xfrm>
              <a:off x="1835353" y="1774998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01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27"/>
          <p:cNvGrpSpPr/>
          <p:nvPr/>
        </p:nvGrpSpPr>
        <p:grpSpPr>
          <a:xfrm>
            <a:off x="821645" y="3544325"/>
            <a:ext cx="500504" cy="500504"/>
            <a:chOff x="1731021" y="2821439"/>
            <a:chExt cx="736375" cy="736375"/>
          </a:xfrm>
          <a:solidFill>
            <a:schemeClr val="accent3"/>
          </a:solidFill>
        </p:grpSpPr>
        <p:sp>
          <p:nvSpPr>
            <p:cNvPr id="15" name="íślíḋè-Oval 28"/>
            <p:cNvSpPr/>
            <p:nvPr/>
          </p:nvSpPr>
          <p:spPr>
            <a:xfrm>
              <a:off x="1731021" y="2821439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íślíḋè-TextBox 29"/>
            <p:cNvSpPr txBox="1"/>
            <p:nvPr/>
          </p:nvSpPr>
          <p:spPr>
            <a:xfrm>
              <a:off x="1835353" y="2957649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</a:rPr>
                <a:t>02</a:t>
              </a:r>
              <a:endParaRPr lang="en-GB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"/>
          <p:cNvGrpSpPr/>
          <p:nvPr/>
        </p:nvGrpSpPr>
        <p:grpSpPr>
          <a:xfrm>
            <a:off x="821645" y="4783416"/>
            <a:ext cx="500504" cy="500504"/>
            <a:chOff x="1731021" y="4175657"/>
            <a:chExt cx="736375" cy="736375"/>
          </a:xfrm>
          <a:solidFill>
            <a:schemeClr val="accent4"/>
          </a:solidFill>
        </p:grpSpPr>
        <p:sp>
          <p:nvSpPr>
            <p:cNvPr id="13" name="íślíḋè-Oval 34"/>
            <p:cNvSpPr/>
            <p:nvPr/>
          </p:nvSpPr>
          <p:spPr>
            <a:xfrm>
              <a:off x="1731021" y="4175657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íślíḋè-TextBox 35"/>
            <p:cNvSpPr txBox="1"/>
            <p:nvPr/>
          </p:nvSpPr>
          <p:spPr>
            <a:xfrm>
              <a:off x="1835353" y="4311867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</a:rPr>
                <a:t>03</a:t>
              </a:r>
              <a:endParaRPr lang="en-GB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437926" y="2256805"/>
            <a:ext cx="3383085" cy="632353"/>
            <a:chOff x="2677264" y="2151991"/>
            <a:chExt cx="3383085" cy="632353"/>
          </a:xfrm>
        </p:grpSpPr>
        <p:sp>
          <p:nvSpPr>
            <p:cNvPr id="38" name="矩形 37"/>
            <p:cNvSpPr/>
            <p:nvPr/>
          </p:nvSpPr>
          <p:spPr>
            <a:xfrm>
              <a:off x="2677264" y="2346820"/>
              <a:ext cx="3383085" cy="2936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702483" y="2151991"/>
              <a:ext cx="2084387" cy="6323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3200" b="1" dirty="0"/>
            </a:p>
          </p:txBody>
        </p:sp>
      </p:grpSp>
      <p:sp>
        <p:nvSpPr>
          <p:cNvPr id="42" name="矩形 41"/>
          <p:cNvSpPr/>
          <p:nvPr/>
        </p:nvSpPr>
        <p:spPr>
          <a:xfrm>
            <a:off x="1437640" y="3680460"/>
            <a:ext cx="3383280" cy="2933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463040" y="3451860"/>
            <a:ext cx="397954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代码分析与展示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37640" y="4918710"/>
            <a:ext cx="3383280" cy="2933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37640" y="4692015"/>
            <a:ext cx="415417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问题分析与展望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0" y="635000"/>
            <a:ext cx="5010678" cy="26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7260149" y="635001"/>
            <a:ext cx="4931851" cy="26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35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小车跟随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63145" y="2239309"/>
            <a:ext cx="3979712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前期准备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1505771"/>
            <a:ext cx="5384800" cy="536223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427bb3c-c702-4556-83c9-7375f3216755"/>
          <p:cNvGrpSpPr>
            <a:grpSpLocks noChangeAspect="1"/>
          </p:cNvGrpSpPr>
          <p:nvPr/>
        </p:nvGrpSpPr>
        <p:grpSpPr>
          <a:xfrm>
            <a:off x="1866023" y="2042297"/>
            <a:ext cx="3904467" cy="3703681"/>
            <a:chOff x="4250448" y="2373756"/>
            <a:chExt cx="3904467" cy="3703681"/>
          </a:xfrm>
        </p:grpSpPr>
        <p:grpSp>
          <p:nvGrpSpPr>
            <p:cNvPr id="5" name="Group 41"/>
            <p:cNvGrpSpPr/>
            <p:nvPr/>
          </p:nvGrpSpPr>
          <p:grpSpPr>
            <a:xfrm>
              <a:off x="4250448" y="2373756"/>
              <a:ext cx="3904467" cy="3703681"/>
              <a:chOff x="3882406" y="907348"/>
              <a:chExt cx="4763194" cy="4518250"/>
            </a:xfrm>
          </p:grpSpPr>
          <p:sp>
            <p:nvSpPr>
              <p:cNvPr id="22" name="is1ide-Isosceles Triangle 24"/>
              <p:cNvSpPr/>
              <p:nvPr/>
            </p:nvSpPr>
            <p:spPr>
              <a:xfrm>
                <a:off x="7418780" y="4017012"/>
                <a:ext cx="1226820" cy="1057603"/>
              </a:xfrm>
              <a:prstGeom prst="triangl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s1ide-Parallelogram 25"/>
              <p:cNvSpPr/>
              <p:nvPr/>
            </p:nvSpPr>
            <p:spPr>
              <a:xfrm>
                <a:off x="4847030" y="4017011"/>
                <a:ext cx="3185160" cy="1057603"/>
              </a:xfrm>
              <a:prstGeom prst="parallelogram">
                <a:avLst>
                  <a:gd name="adj" fmla="val 57722"/>
                </a:avLst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s1ide-Isosceles Triangle 28"/>
              <p:cNvSpPr/>
              <p:nvPr/>
            </p:nvSpPr>
            <p:spPr>
              <a:xfrm rot="7176267">
                <a:off x="3798188" y="4283776"/>
                <a:ext cx="1226040" cy="1057603"/>
              </a:xfrm>
              <a:prstGeom prst="triangle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s1ide-Parallelogram 29"/>
              <p:cNvSpPr/>
              <p:nvPr/>
            </p:nvSpPr>
            <p:spPr>
              <a:xfrm rot="7176267">
                <a:off x="3599284" y="2888630"/>
                <a:ext cx="3209239" cy="1057603"/>
              </a:xfrm>
              <a:prstGeom prst="parallelogram">
                <a:avLst>
                  <a:gd name="adj" fmla="val 57327"/>
                </a:avLst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is1ide-Isosceles Triangle 39"/>
              <p:cNvSpPr/>
              <p:nvPr/>
            </p:nvSpPr>
            <p:spPr>
              <a:xfrm rot="14409079">
                <a:off x="5375029" y="991566"/>
                <a:ext cx="1226040" cy="1057603"/>
              </a:xfrm>
              <a:prstGeom prst="triangl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şḻïďê-Parallelogram 40"/>
              <p:cNvSpPr/>
              <p:nvPr/>
            </p:nvSpPr>
            <p:spPr>
              <a:xfrm rot="14409079">
                <a:off x="5188621" y="2372001"/>
                <a:ext cx="3183135" cy="1057603"/>
              </a:xfrm>
              <a:prstGeom prst="parallelogram">
                <a:avLst>
                  <a:gd name="adj" fmla="val 57327"/>
                </a:avLst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" name="ïşḻïďê-Freeform: Shape 17"/>
            <p:cNvSpPr/>
            <p:nvPr/>
          </p:nvSpPr>
          <p:spPr bwMode="auto">
            <a:xfrm>
              <a:off x="7428016" y="5329619"/>
              <a:ext cx="446169" cy="366714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şḻïďê-Freeform: Shape 18"/>
            <p:cNvSpPr>
              <a:spLocks noChangeAspect="1"/>
            </p:cNvSpPr>
            <p:nvPr/>
          </p:nvSpPr>
          <p:spPr bwMode="auto">
            <a:xfrm>
              <a:off x="5897308" y="2560659"/>
              <a:ext cx="401262" cy="40084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ïşḻïďê-Freeform: Shape 19"/>
            <p:cNvSpPr/>
            <p:nvPr/>
          </p:nvSpPr>
          <p:spPr bwMode="auto">
            <a:xfrm>
              <a:off x="4367298" y="5329619"/>
              <a:ext cx="361663" cy="360992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şḻïďê-Freeform: Shape 22"/>
            <p:cNvSpPr/>
            <p:nvPr/>
          </p:nvSpPr>
          <p:spPr bwMode="auto">
            <a:xfrm>
              <a:off x="5846028" y="4290046"/>
              <a:ext cx="451952" cy="576726"/>
            </a:xfrm>
            <a:custGeom>
              <a:avLst/>
              <a:gdLst>
                <a:gd name="connsiteX0" fmla="*/ 43815 w 258763"/>
                <a:gd name="connsiteY0" fmla="*/ 130175 h 330201"/>
                <a:gd name="connsiteX1" fmla="*/ 28575 w 258763"/>
                <a:gd name="connsiteY1" fmla="*/ 147060 h 330201"/>
                <a:gd name="connsiteX2" fmla="*/ 28575 w 258763"/>
                <a:gd name="connsiteY2" fmla="*/ 227590 h 330201"/>
                <a:gd name="connsiteX3" fmla="*/ 43815 w 258763"/>
                <a:gd name="connsiteY3" fmla="*/ 244475 h 330201"/>
                <a:gd name="connsiteX4" fmla="*/ 60325 w 258763"/>
                <a:gd name="connsiteY4" fmla="*/ 227590 h 330201"/>
                <a:gd name="connsiteX5" fmla="*/ 60325 w 258763"/>
                <a:gd name="connsiteY5" fmla="*/ 147060 h 330201"/>
                <a:gd name="connsiteX6" fmla="*/ 43815 w 258763"/>
                <a:gd name="connsiteY6" fmla="*/ 130175 h 330201"/>
                <a:gd name="connsiteX7" fmla="*/ 221457 w 258763"/>
                <a:gd name="connsiteY7" fmla="*/ 98425 h 330201"/>
                <a:gd name="connsiteX8" fmla="*/ 211138 w 258763"/>
                <a:gd name="connsiteY8" fmla="*/ 110021 h 330201"/>
                <a:gd name="connsiteX9" fmla="*/ 211138 w 258763"/>
                <a:gd name="connsiteY9" fmla="*/ 265918 h 330201"/>
                <a:gd name="connsiteX10" fmla="*/ 221457 w 258763"/>
                <a:gd name="connsiteY10" fmla="*/ 276225 h 330201"/>
                <a:gd name="connsiteX11" fmla="*/ 231776 w 258763"/>
                <a:gd name="connsiteY11" fmla="*/ 265918 h 330201"/>
                <a:gd name="connsiteX12" fmla="*/ 231776 w 258763"/>
                <a:gd name="connsiteY12" fmla="*/ 110021 h 330201"/>
                <a:gd name="connsiteX13" fmla="*/ 221457 w 258763"/>
                <a:gd name="connsiteY13" fmla="*/ 98425 h 330201"/>
                <a:gd name="connsiteX14" fmla="*/ 80216 w 258763"/>
                <a:gd name="connsiteY14" fmla="*/ 71438 h 330201"/>
                <a:gd name="connsiteX15" fmla="*/ 236768 w 258763"/>
                <a:gd name="connsiteY15" fmla="*/ 71438 h 330201"/>
                <a:gd name="connsiteX16" fmla="*/ 258763 w 258763"/>
                <a:gd name="connsiteY16" fmla="*/ 93324 h 330201"/>
                <a:gd name="connsiteX17" fmla="*/ 258763 w 258763"/>
                <a:gd name="connsiteY17" fmla="*/ 274844 h 330201"/>
                <a:gd name="connsiteX18" fmla="*/ 204423 w 258763"/>
                <a:gd name="connsiteY18" fmla="*/ 330201 h 330201"/>
                <a:gd name="connsiteX19" fmla="*/ 113856 w 258763"/>
                <a:gd name="connsiteY19" fmla="*/ 330201 h 330201"/>
                <a:gd name="connsiteX20" fmla="*/ 59515 w 258763"/>
                <a:gd name="connsiteY20" fmla="*/ 274844 h 330201"/>
                <a:gd name="connsiteX21" fmla="*/ 59515 w 258763"/>
                <a:gd name="connsiteY21" fmla="*/ 267120 h 330201"/>
                <a:gd name="connsiteX22" fmla="*/ 42696 w 258763"/>
                <a:gd name="connsiteY22" fmla="*/ 270982 h 330201"/>
                <a:gd name="connsiteX23" fmla="*/ 0 w 258763"/>
                <a:gd name="connsiteY23" fmla="*/ 227211 h 330201"/>
                <a:gd name="connsiteX24" fmla="*/ 0 w 258763"/>
                <a:gd name="connsiteY24" fmla="*/ 147394 h 330201"/>
                <a:gd name="connsiteX25" fmla="*/ 42696 w 258763"/>
                <a:gd name="connsiteY25" fmla="*/ 103623 h 330201"/>
                <a:gd name="connsiteX26" fmla="*/ 59515 w 258763"/>
                <a:gd name="connsiteY26" fmla="*/ 107485 h 330201"/>
                <a:gd name="connsiteX27" fmla="*/ 59515 w 258763"/>
                <a:gd name="connsiteY27" fmla="*/ 93324 h 330201"/>
                <a:gd name="connsiteX28" fmla="*/ 80216 w 258763"/>
                <a:gd name="connsiteY28" fmla="*/ 71438 h 330201"/>
                <a:gd name="connsiteX29" fmla="*/ 107950 w 258763"/>
                <a:gd name="connsiteY29" fmla="*/ 0 h 330201"/>
                <a:gd name="connsiteX30" fmla="*/ 109247 w 258763"/>
                <a:gd name="connsiteY30" fmla="*/ 1290 h 330201"/>
                <a:gd name="connsiteX31" fmla="*/ 113139 w 258763"/>
                <a:gd name="connsiteY31" fmla="*/ 2580 h 330201"/>
                <a:gd name="connsiteX32" fmla="*/ 119624 w 258763"/>
                <a:gd name="connsiteY32" fmla="*/ 5160 h 330201"/>
                <a:gd name="connsiteX33" fmla="*/ 126110 w 258763"/>
                <a:gd name="connsiteY33" fmla="*/ 7739 h 330201"/>
                <a:gd name="connsiteX34" fmla="*/ 144269 w 258763"/>
                <a:gd name="connsiteY34" fmla="*/ 12899 h 330201"/>
                <a:gd name="connsiteX35" fmla="*/ 145566 w 258763"/>
                <a:gd name="connsiteY35" fmla="*/ 12899 h 330201"/>
                <a:gd name="connsiteX36" fmla="*/ 146863 w 258763"/>
                <a:gd name="connsiteY36" fmla="*/ 14189 h 330201"/>
                <a:gd name="connsiteX37" fmla="*/ 148161 w 258763"/>
                <a:gd name="connsiteY37" fmla="*/ 14189 h 330201"/>
                <a:gd name="connsiteX38" fmla="*/ 149458 w 258763"/>
                <a:gd name="connsiteY38" fmla="*/ 14189 h 330201"/>
                <a:gd name="connsiteX39" fmla="*/ 152052 w 258763"/>
                <a:gd name="connsiteY39" fmla="*/ 14189 h 330201"/>
                <a:gd name="connsiteX40" fmla="*/ 154646 w 258763"/>
                <a:gd name="connsiteY40" fmla="*/ 15478 h 330201"/>
                <a:gd name="connsiteX41" fmla="*/ 155943 w 258763"/>
                <a:gd name="connsiteY41" fmla="*/ 15478 h 330201"/>
                <a:gd name="connsiteX42" fmla="*/ 157240 w 258763"/>
                <a:gd name="connsiteY42" fmla="*/ 15478 h 330201"/>
                <a:gd name="connsiteX43" fmla="*/ 158537 w 258763"/>
                <a:gd name="connsiteY43" fmla="*/ 16768 h 330201"/>
                <a:gd name="connsiteX44" fmla="*/ 159835 w 258763"/>
                <a:gd name="connsiteY44" fmla="*/ 16768 h 330201"/>
                <a:gd name="connsiteX45" fmla="*/ 162429 w 258763"/>
                <a:gd name="connsiteY45" fmla="*/ 16768 h 330201"/>
                <a:gd name="connsiteX46" fmla="*/ 165023 w 258763"/>
                <a:gd name="connsiteY46" fmla="*/ 18058 h 330201"/>
                <a:gd name="connsiteX47" fmla="*/ 166320 w 258763"/>
                <a:gd name="connsiteY47" fmla="*/ 18058 h 330201"/>
                <a:gd name="connsiteX48" fmla="*/ 167617 w 258763"/>
                <a:gd name="connsiteY48" fmla="*/ 18058 h 330201"/>
                <a:gd name="connsiteX49" fmla="*/ 168914 w 258763"/>
                <a:gd name="connsiteY49" fmla="*/ 18058 h 330201"/>
                <a:gd name="connsiteX50" fmla="*/ 170211 w 258763"/>
                <a:gd name="connsiteY50" fmla="*/ 18058 h 330201"/>
                <a:gd name="connsiteX51" fmla="*/ 176697 w 258763"/>
                <a:gd name="connsiteY51" fmla="*/ 20638 h 330201"/>
                <a:gd name="connsiteX52" fmla="*/ 188371 w 258763"/>
                <a:gd name="connsiteY52" fmla="*/ 24507 h 330201"/>
                <a:gd name="connsiteX53" fmla="*/ 193559 w 258763"/>
                <a:gd name="connsiteY53" fmla="*/ 27087 h 330201"/>
                <a:gd name="connsiteX54" fmla="*/ 194856 w 258763"/>
                <a:gd name="connsiteY54" fmla="*/ 28377 h 330201"/>
                <a:gd name="connsiteX55" fmla="*/ 196154 w 258763"/>
                <a:gd name="connsiteY55" fmla="*/ 29667 h 330201"/>
                <a:gd name="connsiteX56" fmla="*/ 197451 w 258763"/>
                <a:gd name="connsiteY56" fmla="*/ 29667 h 330201"/>
                <a:gd name="connsiteX57" fmla="*/ 198748 w 258763"/>
                <a:gd name="connsiteY57" fmla="*/ 30957 h 330201"/>
                <a:gd name="connsiteX58" fmla="*/ 207828 w 258763"/>
                <a:gd name="connsiteY58" fmla="*/ 38696 h 330201"/>
                <a:gd name="connsiteX59" fmla="*/ 213016 w 258763"/>
                <a:gd name="connsiteY59" fmla="*/ 47725 h 330201"/>
                <a:gd name="connsiteX60" fmla="*/ 214313 w 258763"/>
                <a:gd name="connsiteY60" fmla="*/ 55464 h 330201"/>
                <a:gd name="connsiteX61" fmla="*/ 214313 w 258763"/>
                <a:gd name="connsiteY61" fmla="*/ 58044 h 330201"/>
                <a:gd name="connsiteX62" fmla="*/ 213016 w 258763"/>
                <a:gd name="connsiteY62" fmla="*/ 59334 h 330201"/>
                <a:gd name="connsiteX63" fmla="*/ 213016 w 258763"/>
                <a:gd name="connsiteY63" fmla="*/ 60623 h 330201"/>
                <a:gd name="connsiteX64" fmla="*/ 213016 w 258763"/>
                <a:gd name="connsiteY64" fmla="*/ 61913 h 330201"/>
                <a:gd name="connsiteX65" fmla="*/ 211719 w 258763"/>
                <a:gd name="connsiteY65" fmla="*/ 60623 h 330201"/>
                <a:gd name="connsiteX66" fmla="*/ 210422 w 258763"/>
                <a:gd name="connsiteY66" fmla="*/ 59334 h 330201"/>
                <a:gd name="connsiteX67" fmla="*/ 209125 w 258763"/>
                <a:gd name="connsiteY67" fmla="*/ 58044 h 330201"/>
                <a:gd name="connsiteX68" fmla="*/ 203936 w 258763"/>
                <a:gd name="connsiteY68" fmla="*/ 54174 h 330201"/>
                <a:gd name="connsiteX69" fmla="*/ 197451 w 258763"/>
                <a:gd name="connsiteY69" fmla="*/ 51594 h 330201"/>
                <a:gd name="connsiteX70" fmla="*/ 189668 w 258763"/>
                <a:gd name="connsiteY70" fmla="*/ 50305 h 330201"/>
                <a:gd name="connsiteX71" fmla="*/ 187074 w 258763"/>
                <a:gd name="connsiteY71" fmla="*/ 50305 h 330201"/>
                <a:gd name="connsiteX72" fmla="*/ 184480 w 258763"/>
                <a:gd name="connsiteY72" fmla="*/ 49015 h 330201"/>
                <a:gd name="connsiteX73" fmla="*/ 180588 w 258763"/>
                <a:gd name="connsiteY73" fmla="*/ 47725 h 330201"/>
                <a:gd name="connsiteX74" fmla="*/ 170211 w 258763"/>
                <a:gd name="connsiteY74" fmla="*/ 46435 h 330201"/>
                <a:gd name="connsiteX75" fmla="*/ 165023 w 258763"/>
                <a:gd name="connsiteY75" fmla="*/ 45145 h 330201"/>
                <a:gd name="connsiteX76" fmla="*/ 163726 w 258763"/>
                <a:gd name="connsiteY76" fmla="*/ 45145 h 330201"/>
                <a:gd name="connsiteX77" fmla="*/ 162429 w 258763"/>
                <a:gd name="connsiteY77" fmla="*/ 45145 h 330201"/>
                <a:gd name="connsiteX78" fmla="*/ 159835 w 258763"/>
                <a:gd name="connsiteY78" fmla="*/ 43855 h 330201"/>
                <a:gd name="connsiteX79" fmla="*/ 158537 w 258763"/>
                <a:gd name="connsiteY79" fmla="*/ 43855 h 330201"/>
                <a:gd name="connsiteX80" fmla="*/ 155943 w 258763"/>
                <a:gd name="connsiteY80" fmla="*/ 42565 h 330201"/>
                <a:gd name="connsiteX81" fmla="*/ 152052 w 258763"/>
                <a:gd name="connsiteY81" fmla="*/ 42565 h 330201"/>
                <a:gd name="connsiteX82" fmla="*/ 149458 w 258763"/>
                <a:gd name="connsiteY82" fmla="*/ 41276 h 330201"/>
                <a:gd name="connsiteX83" fmla="*/ 146863 w 258763"/>
                <a:gd name="connsiteY83" fmla="*/ 39986 h 330201"/>
                <a:gd name="connsiteX84" fmla="*/ 135189 w 258763"/>
                <a:gd name="connsiteY84" fmla="*/ 34826 h 330201"/>
                <a:gd name="connsiteX85" fmla="*/ 124813 w 258763"/>
                <a:gd name="connsiteY85" fmla="*/ 27087 h 330201"/>
                <a:gd name="connsiteX86" fmla="*/ 117030 w 258763"/>
                <a:gd name="connsiteY86" fmla="*/ 19348 h 330201"/>
                <a:gd name="connsiteX87" fmla="*/ 111841 w 258763"/>
                <a:gd name="connsiteY87" fmla="*/ 12899 h 330201"/>
                <a:gd name="connsiteX88" fmla="*/ 109247 w 258763"/>
                <a:gd name="connsiteY88" fmla="*/ 6450 h 330201"/>
                <a:gd name="connsiteX89" fmla="*/ 107950 w 258763"/>
                <a:gd name="connsiteY89" fmla="*/ 1290 h 330201"/>
                <a:gd name="connsiteX90" fmla="*/ 107950 w 258763"/>
                <a:gd name="connsiteY90" fmla="*/ 0 h 330201"/>
                <a:gd name="connsiteX91" fmla="*/ 9525 w 258763"/>
                <a:gd name="connsiteY91" fmla="*/ 0 h 330201"/>
                <a:gd name="connsiteX92" fmla="*/ 10822 w 258763"/>
                <a:gd name="connsiteY92" fmla="*/ 1290 h 330201"/>
                <a:gd name="connsiteX93" fmla="*/ 14713 w 258763"/>
                <a:gd name="connsiteY93" fmla="*/ 2580 h 330201"/>
                <a:gd name="connsiteX94" fmla="*/ 19902 w 258763"/>
                <a:gd name="connsiteY94" fmla="*/ 5160 h 330201"/>
                <a:gd name="connsiteX95" fmla="*/ 27684 w 258763"/>
                <a:gd name="connsiteY95" fmla="*/ 7739 h 330201"/>
                <a:gd name="connsiteX96" fmla="*/ 45844 w 258763"/>
                <a:gd name="connsiteY96" fmla="*/ 12899 h 330201"/>
                <a:gd name="connsiteX97" fmla="*/ 47141 w 258763"/>
                <a:gd name="connsiteY97" fmla="*/ 12899 h 330201"/>
                <a:gd name="connsiteX98" fmla="*/ 48438 w 258763"/>
                <a:gd name="connsiteY98" fmla="*/ 12899 h 330201"/>
                <a:gd name="connsiteX99" fmla="*/ 48438 w 258763"/>
                <a:gd name="connsiteY99" fmla="*/ 14189 h 330201"/>
                <a:gd name="connsiteX100" fmla="*/ 49735 w 258763"/>
                <a:gd name="connsiteY100" fmla="*/ 14189 h 330201"/>
                <a:gd name="connsiteX101" fmla="*/ 52329 w 258763"/>
                <a:gd name="connsiteY101" fmla="*/ 14189 h 330201"/>
                <a:gd name="connsiteX102" fmla="*/ 54924 w 258763"/>
                <a:gd name="connsiteY102" fmla="*/ 15478 h 330201"/>
                <a:gd name="connsiteX103" fmla="*/ 56221 w 258763"/>
                <a:gd name="connsiteY103" fmla="*/ 15478 h 330201"/>
                <a:gd name="connsiteX104" fmla="*/ 57518 w 258763"/>
                <a:gd name="connsiteY104" fmla="*/ 15478 h 330201"/>
                <a:gd name="connsiteX105" fmla="*/ 58815 w 258763"/>
                <a:gd name="connsiteY105" fmla="*/ 15478 h 330201"/>
                <a:gd name="connsiteX106" fmla="*/ 60112 w 258763"/>
                <a:gd name="connsiteY106" fmla="*/ 16768 h 330201"/>
                <a:gd name="connsiteX107" fmla="*/ 62706 w 258763"/>
                <a:gd name="connsiteY107" fmla="*/ 16768 h 330201"/>
                <a:gd name="connsiteX108" fmla="*/ 65301 w 258763"/>
                <a:gd name="connsiteY108" fmla="*/ 18058 h 330201"/>
                <a:gd name="connsiteX109" fmla="*/ 66598 w 258763"/>
                <a:gd name="connsiteY109" fmla="*/ 18058 h 330201"/>
                <a:gd name="connsiteX110" fmla="*/ 69192 w 258763"/>
                <a:gd name="connsiteY110" fmla="*/ 18058 h 330201"/>
                <a:gd name="connsiteX111" fmla="*/ 70489 w 258763"/>
                <a:gd name="connsiteY111" fmla="*/ 18058 h 330201"/>
                <a:gd name="connsiteX112" fmla="*/ 71786 w 258763"/>
                <a:gd name="connsiteY112" fmla="*/ 18058 h 330201"/>
                <a:gd name="connsiteX113" fmla="*/ 76975 w 258763"/>
                <a:gd name="connsiteY113" fmla="*/ 20638 h 330201"/>
                <a:gd name="connsiteX114" fmla="*/ 89946 w 258763"/>
                <a:gd name="connsiteY114" fmla="*/ 24507 h 330201"/>
                <a:gd name="connsiteX115" fmla="*/ 95134 w 258763"/>
                <a:gd name="connsiteY115" fmla="*/ 27087 h 330201"/>
                <a:gd name="connsiteX116" fmla="*/ 96431 w 258763"/>
                <a:gd name="connsiteY116" fmla="*/ 28377 h 330201"/>
                <a:gd name="connsiteX117" fmla="*/ 97728 w 258763"/>
                <a:gd name="connsiteY117" fmla="*/ 28377 h 330201"/>
                <a:gd name="connsiteX118" fmla="*/ 99025 w 258763"/>
                <a:gd name="connsiteY118" fmla="*/ 29667 h 330201"/>
                <a:gd name="connsiteX119" fmla="*/ 100323 w 258763"/>
                <a:gd name="connsiteY119" fmla="*/ 30957 h 330201"/>
                <a:gd name="connsiteX120" fmla="*/ 108105 w 258763"/>
                <a:gd name="connsiteY120" fmla="*/ 38696 h 330201"/>
                <a:gd name="connsiteX121" fmla="*/ 113294 w 258763"/>
                <a:gd name="connsiteY121" fmla="*/ 47725 h 330201"/>
                <a:gd name="connsiteX122" fmla="*/ 114591 w 258763"/>
                <a:gd name="connsiteY122" fmla="*/ 55464 h 330201"/>
                <a:gd name="connsiteX123" fmla="*/ 114591 w 258763"/>
                <a:gd name="connsiteY123" fmla="*/ 58044 h 330201"/>
                <a:gd name="connsiteX124" fmla="*/ 114591 w 258763"/>
                <a:gd name="connsiteY124" fmla="*/ 59334 h 330201"/>
                <a:gd name="connsiteX125" fmla="*/ 114591 w 258763"/>
                <a:gd name="connsiteY125" fmla="*/ 60623 h 330201"/>
                <a:gd name="connsiteX126" fmla="*/ 113294 w 258763"/>
                <a:gd name="connsiteY126" fmla="*/ 61913 h 330201"/>
                <a:gd name="connsiteX127" fmla="*/ 111997 w 258763"/>
                <a:gd name="connsiteY127" fmla="*/ 60623 h 330201"/>
                <a:gd name="connsiteX128" fmla="*/ 111997 w 258763"/>
                <a:gd name="connsiteY128" fmla="*/ 59334 h 330201"/>
                <a:gd name="connsiteX129" fmla="*/ 110700 w 258763"/>
                <a:gd name="connsiteY129" fmla="*/ 58044 h 330201"/>
                <a:gd name="connsiteX130" fmla="*/ 109403 w 258763"/>
                <a:gd name="connsiteY130" fmla="*/ 58044 h 330201"/>
                <a:gd name="connsiteX131" fmla="*/ 104214 w 258763"/>
                <a:gd name="connsiteY131" fmla="*/ 54174 h 330201"/>
                <a:gd name="connsiteX132" fmla="*/ 97728 w 258763"/>
                <a:gd name="connsiteY132" fmla="*/ 51594 h 330201"/>
                <a:gd name="connsiteX133" fmla="*/ 89946 w 258763"/>
                <a:gd name="connsiteY133" fmla="*/ 50305 h 330201"/>
                <a:gd name="connsiteX134" fmla="*/ 88649 w 258763"/>
                <a:gd name="connsiteY134" fmla="*/ 50305 h 330201"/>
                <a:gd name="connsiteX135" fmla="*/ 86054 w 258763"/>
                <a:gd name="connsiteY135" fmla="*/ 49015 h 330201"/>
                <a:gd name="connsiteX136" fmla="*/ 80866 w 258763"/>
                <a:gd name="connsiteY136" fmla="*/ 47725 h 330201"/>
                <a:gd name="connsiteX137" fmla="*/ 71786 w 258763"/>
                <a:gd name="connsiteY137" fmla="*/ 46435 h 330201"/>
                <a:gd name="connsiteX138" fmla="*/ 66598 w 258763"/>
                <a:gd name="connsiteY138" fmla="*/ 45145 h 330201"/>
                <a:gd name="connsiteX139" fmla="*/ 65301 w 258763"/>
                <a:gd name="connsiteY139" fmla="*/ 45145 h 330201"/>
                <a:gd name="connsiteX140" fmla="*/ 64003 w 258763"/>
                <a:gd name="connsiteY140" fmla="*/ 45145 h 330201"/>
                <a:gd name="connsiteX141" fmla="*/ 62706 w 258763"/>
                <a:gd name="connsiteY141" fmla="*/ 45145 h 330201"/>
                <a:gd name="connsiteX142" fmla="*/ 61409 w 258763"/>
                <a:gd name="connsiteY142" fmla="*/ 43855 h 330201"/>
                <a:gd name="connsiteX143" fmla="*/ 60112 w 258763"/>
                <a:gd name="connsiteY143" fmla="*/ 43855 h 330201"/>
                <a:gd name="connsiteX144" fmla="*/ 56221 w 258763"/>
                <a:gd name="connsiteY144" fmla="*/ 42565 h 330201"/>
                <a:gd name="connsiteX145" fmla="*/ 53627 w 258763"/>
                <a:gd name="connsiteY145" fmla="*/ 42565 h 330201"/>
                <a:gd name="connsiteX146" fmla="*/ 51032 w 258763"/>
                <a:gd name="connsiteY146" fmla="*/ 41276 h 330201"/>
                <a:gd name="connsiteX147" fmla="*/ 47141 w 258763"/>
                <a:gd name="connsiteY147" fmla="*/ 39986 h 330201"/>
                <a:gd name="connsiteX148" fmla="*/ 36764 w 258763"/>
                <a:gd name="connsiteY148" fmla="*/ 34826 h 330201"/>
                <a:gd name="connsiteX149" fmla="*/ 26387 w 258763"/>
                <a:gd name="connsiteY149" fmla="*/ 27087 h 330201"/>
                <a:gd name="connsiteX150" fmla="*/ 18605 w 258763"/>
                <a:gd name="connsiteY150" fmla="*/ 19348 h 330201"/>
                <a:gd name="connsiteX151" fmla="*/ 13416 w 258763"/>
                <a:gd name="connsiteY151" fmla="*/ 12899 h 330201"/>
                <a:gd name="connsiteX152" fmla="*/ 10822 w 258763"/>
                <a:gd name="connsiteY152" fmla="*/ 6450 h 330201"/>
                <a:gd name="connsiteX153" fmla="*/ 9525 w 258763"/>
                <a:gd name="connsiteY153" fmla="*/ 1290 h 330201"/>
                <a:gd name="connsiteX154" fmla="*/ 9525 w 258763"/>
                <a:gd name="connsiteY154" fmla="*/ 0 h 33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58763" h="330201">
                  <a:moveTo>
                    <a:pt x="43815" y="130175"/>
                  </a:moveTo>
                  <a:cubicBezTo>
                    <a:pt x="34925" y="130175"/>
                    <a:pt x="28575" y="137968"/>
                    <a:pt x="28575" y="147060"/>
                  </a:cubicBezTo>
                  <a:cubicBezTo>
                    <a:pt x="28575" y="147060"/>
                    <a:pt x="28575" y="147060"/>
                    <a:pt x="28575" y="227590"/>
                  </a:cubicBezTo>
                  <a:cubicBezTo>
                    <a:pt x="28575" y="236682"/>
                    <a:pt x="34925" y="244475"/>
                    <a:pt x="43815" y="244475"/>
                  </a:cubicBezTo>
                  <a:cubicBezTo>
                    <a:pt x="52705" y="244475"/>
                    <a:pt x="60325" y="236682"/>
                    <a:pt x="60325" y="227590"/>
                  </a:cubicBezTo>
                  <a:cubicBezTo>
                    <a:pt x="60325" y="227590"/>
                    <a:pt x="60325" y="227590"/>
                    <a:pt x="60325" y="147060"/>
                  </a:cubicBezTo>
                  <a:cubicBezTo>
                    <a:pt x="60325" y="137968"/>
                    <a:pt x="52705" y="130175"/>
                    <a:pt x="43815" y="130175"/>
                  </a:cubicBezTo>
                  <a:close/>
                  <a:moveTo>
                    <a:pt x="221457" y="98425"/>
                  </a:moveTo>
                  <a:cubicBezTo>
                    <a:pt x="215008" y="98425"/>
                    <a:pt x="211138" y="103579"/>
                    <a:pt x="211138" y="110021"/>
                  </a:cubicBezTo>
                  <a:lnTo>
                    <a:pt x="211138" y="265918"/>
                  </a:lnTo>
                  <a:cubicBezTo>
                    <a:pt x="211138" y="271072"/>
                    <a:pt x="215008" y="276225"/>
                    <a:pt x="221457" y="276225"/>
                  </a:cubicBezTo>
                  <a:cubicBezTo>
                    <a:pt x="227907" y="276225"/>
                    <a:pt x="231776" y="271072"/>
                    <a:pt x="231776" y="265918"/>
                  </a:cubicBezTo>
                  <a:cubicBezTo>
                    <a:pt x="231776" y="265918"/>
                    <a:pt x="231776" y="265918"/>
                    <a:pt x="231776" y="110021"/>
                  </a:cubicBezTo>
                  <a:cubicBezTo>
                    <a:pt x="231776" y="103579"/>
                    <a:pt x="227907" y="98425"/>
                    <a:pt x="221457" y="98425"/>
                  </a:cubicBezTo>
                  <a:close/>
                  <a:moveTo>
                    <a:pt x="80216" y="71438"/>
                  </a:moveTo>
                  <a:cubicBezTo>
                    <a:pt x="80216" y="71438"/>
                    <a:pt x="80216" y="71438"/>
                    <a:pt x="236768" y="71438"/>
                  </a:cubicBezTo>
                  <a:cubicBezTo>
                    <a:pt x="258763" y="71438"/>
                    <a:pt x="258763" y="71438"/>
                    <a:pt x="258763" y="93324"/>
                  </a:cubicBezTo>
                  <a:cubicBezTo>
                    <a:pt x="258763" y="93324"/>
                    <a:pt x="258763" y="93324"/>
                    <a:pt x="258763" y="274844"/>
                  </a:cubicBezTo>
                  <a:cubicBezTo>
                    <a:pt x="258763" y="330201"/>
                    <a:pt x="258763" y="330201"/>
                    <a:pt x="204423" y="330201"/>
                  </a:cubicBezTo>
                  <a:cubicBezTo>
                    <a:pt x="204423" y="330201"/>
                    <a:pt x="204423" y="330201"/>
                    <a:pt x="113856" y="330201"/>
                  </a:cubicBezTo>
                  <a:cubicBezTo>
                    <a:pt x="59515" y="330201"/>
                    <a:pt x="59515" y="330201"/>
                    <a:pt x="59515" y="274844"/>
                  </a:cubicBezTo>
                  <a:cubicBezTo>
                    <a:pt x="59515" y="274844"/>
                    <a:pt x="59515" y="274844"/>
                    <a:pt x="59515" y="267120"/>
                  </a:cubicBezTo>
                  <a:cubicBezTo>
                    <a:pt x="54340" y="269694"/>
                    <a:pt x="49165" y="270982"/>
                    <a:pt x="42696" y="270982"/>
                  </a:cubicBezTo>
                  <a:cubicBezTo>
                    <a:pt x="19407" y="270982"/>
                    <a:pt x="0" y="251671"/>
                    <a:pt x="0" y="227211"/>
                  </a:cubicBezTo>
                  <a:cubicBezTo>
                    <a:pt x="0" y="227211"/>
                    <a:pt x="0" y="227211"/>
                    <a:pt x="0" y="147394"/>
                  </a:cubicBezTo>
                  <a:cubicBezTo>
                    <a:pt x="0" y="122933"/>
                    <a:pt x="19407" y="103623"/>
                    <a:pt x="42696" y="103623"/>
                  </a:cubicBezTo>
                  <a:cubicBezTo>
                    <a:pt x="49165" y="103623"/>
                    <a:pt x="54340" y="104910"/>
                    <a:pt x="59515" y="107485"/>
                  </a:cubicBezTo>
                  <a:cubicBezTo>
                    <a:pt x="59515" y="107485"/>
                    <a:pt x="59515" y="107485"/>
                    <a:pt x="59515" y="93324"/>
                  </a:cubicBezTo>
                  <a:cubicBezTo>
                    <a:pt x="59515" y="71438"/>
                    <a:pt x="59515" y="71438"/>
                    <a:pt x="80216" y="71438"/>
                  </a:cubicBezTo>
                  <a:close/>
                  <a:moveTo>
                    <a:pt x="107950" y="0"/>
                  </a:moveTo>
                  <a:cubicBezTo>
                    <a:pt x="107950" y="0"/>
                    <a:pt x="107950" y="0"/>
                    <a:pt x="109247" y="1290"/>
                  </a:cubicBezTo>
                  <a:cubicBezTo>
                    <a:pt x="110544" y="1290"/>
                    <a:pt x="111841" y="2580"/>
                    <a:pt x="113139" y="2580"/>
                  </a:cubicBezTo>
                  <a:cubicBezTo>
                    <a:pt x="114436" y="3870"/>
                    <a:pt x="117030" y="3870"/>
                    <a:pt x="119624" y="5160"/>
                  </a:cubicBezTo>
                  <a:cubicBezTo>
                    <a:pt x="120921" y="6450"/>
                    <a:pt x="123515" y="6450"/>
                    <a:pt x="126110" y="7739"/>
                  </a:cubicBezTo>
                  <a:cubicBezTo>
                    <a:pt x="131298" y="10319"/>
                    <a:pt x="137784" y="11609"/>
                    <a:pt x="144269" y="12899"/>
                  </a:cubicBezTo>
                  <a:cubicBezTo>
                    <a:pt x="144269" y="12899"/>
                    <a:pt x="144269" y="12899"/>
                    <a:pt x="145566" y="12899"/>
                  </a:cubicBezTo>
                  <a:cubicBezTo>
                    <a:pt x="145566" y="12899"/>
                    <a:pt x="146863" y="12899"/>
                    <a:pt x="146863" y="14189"/>
                  </a:cubicBezTo>
                  <a:cubicBezTo>
                    <a:pt x="146863" y="14189"/>
                    <a:pt x="146863" y="14189"/>
                    <a:pt x="148161" y="14189"/>
                  </a:cubicBezTo>
                  <a:cubicBezTo>
                    <a:pt x="148161" y="14189"/>
                    <a:pt x="149458" y="14189"/>
                    <a:pt x="149458" y="14189"/>
                  </a:cubicBezTo>
                  <a:cubicBezTo>
                    <a:pt x="149458" y="14189"/>
                    <a:pt x="150755" y="14189"/>
                    <a:pt x="152052" y="14189"/>
                  </a:cubicBezTo>
                  <a:cubicBezTo>
                    <a:pt x="152052" y="15478"/>
                    <a:pt x="153349" y="15478"/>
                    <a:pt x="154646" y="15478"/>
                  </a:cubicBezTo>
                  <a:cubicBezTo>
                    <a:pt x="154646" y="15478"/>
                    <a:pt x="154646" y="15478"/>
                    <a:pt x="155943" y="15478"/>
                  </a:cubicBezTo>
                  <a:cubicBezTo>
                    <a:pt x="155943" y="15478"/>
                    <a:pt x="155943" y="15478"/>
                    <a:pt x="157240" y="15478"/>
                  </a:cubicBezTo>
                  <a:cubicBezTo>
                    <a:pt x="157240" y="15478"/>
                    <a:pt x="157240" y="15478"/>
                    <a:pt x="158537" y="16768"/>
                  </a:cubicBezTo>
                  <a:cubicBezTo>
                    <a:pt x="158537" y="16768"/>
                    <a:pt x="158537" y="16768"/>
                    <a:pt x="159835" y="16768"/>
                  </a:cubicBezTo>
                  <a:cubicBezTo>
                    <a:pt x="161132" y="16768"/>
                    <a:pt x="161132" y="16768"/>
                    <a:pt x="162429" y="16768"/>
                  </a:cubicBezTo>
                  <a:cubicBezTo>
                    <a:pt x="163726" y="16768"/>
                    <a:pt x="163726" y="16768"/>
                    <a:pt x="165023" y="18058"/>
                  </a:cubicBezTo>
                  <a:cubicBezTo>
                    <a:pt x="165023" y="18058"/>
                    <a:pt x="165023" y="18058"/>
                    <a:pt x="166320" y="18058"/>
                  </a:cubicBezTo>
                  <a:cubicBezTo>
                    <a:pt x="166320" y="18058"/>
                    <a:pt x="166320" y="18058"/>
                    <a:pt x="167617" y="18058"/>
                  </a:cubicBezTo>
                  <a:cubicBezTo>
                    <a:pt x="167617" y="18058"/>
                    <a:pt x="167617" y="18058"/>
                    <a:pt x="168914" y="18058"/>
                  </a:cubicBezTo>
                  <a:cubicBezTo>
                    <a:pt x="168914" y="18058"/>
                    <a:pt x="168914" y="18058"/>
                    <a:pt x="170211" y="18058"/>
                  </a:cubicBezTo>
                  <a:cubicBezTo>
                    <a:pt x="172806" y="19348"/>
                    <a:pt x="174103" y="19348"/>
                    <a:pt x="176697" y="20638"/>
                  </a:cubicBezTo>
                  <a:cubicBezTo>
                    <a:pt x="180588" y="21928"/>
                    <a:pt x="184480" y="23218"/>
                    <a:pt x="188371" y="24507"/>
                  </a:cubicBezTo>
                  <a:cubicBezTo>
                    <a:pt x="190965" y="25797"/>
                    <a:pt x="192262" y="25797"/>
                    <a:pt x="193559" y="27087"/>
                  </a:cubicBezTo>
                  <a:cubicBezTo>
                    <a:pt x="194856" y="28377"/>
                    <a:pt x="194856" y="28377"/>
                    <a:pt x="194856" y="28377"/>
                  </a:cubicBezTo>
                  <a:cubicBezTo>
                    <a:pt x="196154" y="28377"/>
                    <a:pt x="196154" y="28377"/>
                    <a:pt x="196154" y="29667"/>
                  </a:cubicBezTo>
                  <a:cubicBezTo>
                    <a:pt x="197451" y="29667"/>
                    <a:pt x="197451" y="29667"/>
                    <a:pt x="197451" y="29667"/>
                  </a:cubicBezTo>
                  <a:cubicBezTo>
                    <a:pt x="198748" y="29667"/>
                    <a:pt x="198748" y="30957"/>
                    <a:pt x="198748" y="30957"/>
                  </a:cubicBezTo>
                  <a:cubicBezTo>
                    <a:pt x="202639" y="33536"/>
                    <a:pt x="205233" y="36116"/>
                    <a:pt x="207828" y="38696"/>
                  </a:cubicBezTo>
                  <a:cubicBezTo>
                    <a:pt x="210422" y="41276"/>
                    <a:pt x="211719" y="45145"/>
                    <a:pt x="213016" y="47725"/>
                  </a:cubicBezTo>
                  <a:cubicBezTo>
                    <a:pt x="214313" y="50305"/>
                    <a:pt x="214313" y="52884"/>
                    <a:pt x="214313" y="55464"/>
                  </a:cubicBezTo>
                  <a:cubicBezTo>
                    <a:pt x="214313" y="56754"/>
                    <a:pt x="214313" y="56754"/>
                    <a:pt x="214313" y="58044"/>
                  </a:cubicBezTo>
                  <a:cubicBezTo>
                    <a:pt x="214313" y="58044"/>
                    <a:pt x="214313" y="59334"/>
                    <a:pt x="213016" y="59334"/>
                  </a:cubicBezTo>
                  <a:cubicBezTo>
                    <a:pt x="213016" y="59334"/>
                    <a:pt x="213016" y="59334"/>
                    <a:pt x="213016" y="60623"/>
                  </a:cubicBezTo>
                  <a:cubicBezTo>
                    <a:pt x="213016" y="61913"/>
                    <a:pt x="213016" y="61913"/>
                    <a:pt x="213016" y="61913"/>
                  </a:cubicBezTo>
                  <a:cubicBezTo>
                    <a:pt x="213016" y="61913"/>
                    <a:pt x="213016" y="61913"/>
                    <a:pt x="211719" y="60623"/>
                  </a:cubicBezTo>
                  <a:cubicBezTo>
                    <a:pt x="211719" y="60623"/>
                    <a:pt x="211719" y="59334"/>
                    <a:pt x="210422" y="59334"/>
                  </a:cubicBezTo>
                  <a:cubicBezTo>
                    <a:pt x="210422" y="59334"/>
                    <a:pt x="210422" y="58044"/>
                    <a:pt x="209125" y="58044"/>
                  </a:cubicBezTo>
                  <a:cubicBezTo>
                    <a:pt x="207828" y="56754"/>
                    <a:pt x="205233" y="55464"/>
                    <a:pt x="203936" y="54174"/>
                  </a:cubicBezTo>
                  <a:cubicBezTo>
                    <a:pt x="201342" y="54174"/>
                    <a:pt x="200045" y="52884"/>
                    <a:pt x="197451" y="51594"/>
                  </a:cubicBezTo>
                  <a:cubicBezTo>
                    <a:pt x="194856" y="51594"/>
                    <a:pt x="192262" y="50305"/>
                    <a:pt x="189668" y="50305"/>
                  </a:cubicBezTo>
                  <a:cubicBezTo>
                    <a:pt x="188371" y="50305"/>
                    <a:pt x="188371" y="50305"/>
                    <a:pt x="187074" y="50305"/>
                  </a:cubicBezTo>
                  <a:cubicBezTo>
                    <a:pt x="187074" y="49015"/>
                    <a:pt x="185777" y="49015"/>
                    <a:pt x="184480" y="49015"/>
                  </a:cubicBezTo>
                  <a:cubicBezTo>
                    <a:pt x="183182" y="49015"/>
                    <a:pt x="181885" y="49015"/>
                    <a:pt x="180588" y="47725"/>
                  </a:cubicBezTo>
                  <a:cubicBezTo>
                    <a:pt x="176697" y="47725"/>
                    <a:pt x="174103" y="47725"/>
                    <a:pt x="170211" y="46435"/>
                  </a:cubicBezTo>
                  <a:cubicBezTo>
                    <a:pt x="168914" y="46435"/>
                    <a:pt x="166320" y="45145"/>
                    <a:pt x="165023" y="45145"/>
                  </a:cubicBezTo>
                  <a:cubicBezTo>
                    <a:pt x="165023" y="45145"/>
                    <a:pt x="165023" y="45145"/>
                    <a:pt x="163726" y="45145"/>
                  </a:cubicBezTo>
                  <a:cubicBezTo>
                    <a:pt x="163726" y="45145"/>
                    <a:pt x="163726" y="45145"/>
                    <a:pt x="162429" y="45145"/>
                  </a:cubicBezTo>
                  <a:cubicBezTo>
                    <a:pt x="162429" y="45145"/>
                    <a:pt x="162429" y="45145"/>
                    <a:pt x="159835" y="43855"/>
                  </a:cubicBezTo>
                  <a:cubicBezTo>
                    <a:pt x="159835" y="43855"/>
                    <a:pt x="159835" y="43855"/>
                    <a:pt x="158537" y="43855"/>
                  </a:cubicBezTo>
                  <a:cubicBezTo>
                    <a:pt x="157240" y="43855"/>
                    <a:pt x="157240" y="43855"/>
                    <a:pt x="155943" y="42565"/>
                  </a:cubicBezTo>
                  <a:cubicBezTo>
                    <a:pt x="154646" y="42565"/>
                    <a:pt x="153349" y="42565"/>
                    <a:pt x="152052" y="42565"/>
                  </a:cubicBezTo>
                  <a:cubicBezTo>
                    <a:pt x="152052" y="41276"/>
                    <a:pt x="150755" y="41276"/>
                    <a:pt x="149458" y="41276"/>
                  </a:cubicBezTo>
                  <a:cubicBezTo>
                    <a:pt x="148161" y="41276"/>
                    <a:pt x="146863" y="39986"/>
                    <a:pt x="146863" y="39986"/>
                  </a:cubicBezTo>
                  <a:cubicBezTo>
                    <a:pt x="142972" y="38696"/>
                    <a:pt x="139081" y="36116"/>
                    <a:pt x="135189" y="34826"/>
                  </a:cubicBezTo>
                  <a:cubicBezTo>
                    <a:pt x="131298" y="32247"/>
                    <a:pt x="128704" y="29667"/>
                    <a:pt x="124813" y="27087"/>
                  </a:cubicBezTo>
                  <a:cubicBezTo>
                    <a:pt x="122218" y="24507"/>
                    <a:pt x="119624" y="21928"/>
                    <a:pt x="117030" y="19348"/>
                  </a:cubicBezTo>
                  <a:cubicBezTo>
                    <a:pt x="115733" y="16768"/>
                    <a:pt x="113139" y="15478"/>
                    <a:pt x="111841" y="12899"/>
                  </a:cubicBezTo>
                  <a:cubicBezTo>
                    <a:pt x="110544" y="10319"/>
                    <a:pt x="110544" y="7739"/>
                    <a:pt x="109247" y="6450"/>
                  </a:cubicBezTo>
                  <a:cubicBezTo>
                    <a:pt x="109247" y="3870"/>
                    <a:pt x="107950" y="2580"/>
                    <a:pt x="107950" y="1290"/>
                  </a:cubicBezTo>
                  <a:cubicBezTo>
                    <a:pt x="107950" y="1290"/>
                    <a:pt x="107950" y="0"/>
                    <a:pt x="107950" y="0"/>
                  </a:cubicBezTo>
                  <a:close/>
                  <a:moveTo>
                    <a:pt x="9525" y="0"/>
                  </a:moveTo>
                  <a:cubicBezTo>
                    <a:pt x="9525" y="0"/>
                    <a:pt x="9525" y="0"/>
                    <a:pt x="10822" y="1290"/>
                  </a:cubicBezTo>
                  <a:cubicBezTo>
                    <a:pt x="12119" y="1290"/>
                    <a:pt x="12119" y="2580"/>
                    <a:pt x="14713" y="2580"/>
                  </a:cubicBezTo>
                  <a:cubicBezTo>
                    <a:pt x="16010" y="3870"/>
                    <a:pt x="17308" y="3870"/>
                    <a:pt x="19902" y="5160"/>
                  </a:cubicBezTo>
                  <a:cubicBezTo>
                    <a:pt x="22496" y="6450"/>
                    <a:pt x="25090" y="6450"/>
                    <a:pt x="27684" y="7739"/>
                  </a:cubicBezTo>
                  <a:cubicBezTo>
                    <a:pt x="32873" y="9029"/>
                    <a:pt x="39358" y="11609"/>
                    <a:pt x="45844" y="12899"/>
                  </a:cubicBezTo>
                  <a:cubicBezTo>
                    <a:pt x="45844" y="12899"/>
                    <a:pt x="45844" y="12899"/>
                    <a:pt x="47141" y="12899"/>
                  </a:cubicBezTo>
                  <a:cubicBezTo>
                    <a:pt x="47141" y="12899"/>
                    <a:pt x="47141" y="12899"/>
                    <a:pt x="48438" y="12899"/>
                  </a:cubicBezTo>
                  <a:cubicBezTo>
                    <a:pt x="48438" y="12899"/>
                    <a:pt x="48438" y="12899"/>
                    <a:pt x="48438" y="14189"/>
                  </a:cubicBezTo>
                  <a:cubicBezTo>
                    <a:pt x="49735" y="14189"/>
                    <a:pt x="49735" y="14189"/>
                    <a:pt x="49735" y="14189"/>
                  </a:cubicBezTo>
                  <a:cubicBezTo>
                    <a:pt x="51032" y="14189"/>
                    <a:pt x="52329" y="14189"/>
                    <a:pt x="52329" y="14189"/>
                  </a:cubicBezTo>
                  <a:cubicBezTo>
                    <a:pt x="53627" y="15478"/>
                    <a:pt x="54924" y="15478"/>
                    <a:pt x="54924" y="15478"/>
                  </a:cubicBezTo>
                  <a:cubicBezTo>
                    <a:pt x="56221" y="15478"/>
                    <a:pt x="56221" y="15478"/>
                    <a:pt x="56221" y="15478"/>
                  </a:cubicBezTo>
                  <a:cubicBezTo>
                    <a:pt x="57518" y="15478"/>
                    <a:pt x="57518" y="15478"/>
                    <a:pt x="57518" y="15478"/>
                  </a:cubicBezTo>
                  <a:cubicBezTo>
                    <a:pt x="58815" y="15478"/>
                    <a:pt x="58815" y="15478"/>
                    <a:pt x="58815" y="15478"/>
                  </a:cubicBezTo>
                  <a:cubicBezTo>
                    <a:pt x="60112" y="16768"/>
                    <a:pt x="60112" y="16768"/>
                    <a:pt x="60112" y="16768"/>
                  </a:cubicBezTo>
                  <a:cubicBezTo>
                    <a:pt x="61409" y="16768"/>
                    <a:pt x="62706" y="16768"/>
                    <a:pt x="62706" y="16768"/>
                  </a:cubicBezTo>
                  <a:cubicBezTo>
                    <a:pt x="64003" y="16768"/>
                    <a:pt x="65301" y="16768"/>
                    <a:pt x="65301" y="18058"/>
                  </a:cubicBezTo>
                  <a:cubicBezTo>
                    <a:pt x="65301" y="18058"/>
                    <a:pt x="65301" y="18058"/>
                    <a:pt x="66598" y="18058"/>
                  </a:cubicBezTo>
                  <a:cubicBezTo>
                    <a:pt x="66598" y="18058"/>
                    <a:pt x="66598" y="18058"/>
                    <a:pt x="69192" y="18058"/>
                  </a:cubicBezTo>
                  <a:cubicBezTo>
                    <a:pt x="69192" y="18058"/>
                    <a:pt x="69192" y="18058"/>
                    <a:pt x="70489" y="18058"/>
                  </a:cubicBezTo>
                  <a:cubicBezTo>
                    <a:pt x="70489" y="18058"/>
                    <a:pt x="70489" y="18058"/>
                    <a:pt x="71786" y="18058"/>
                  </a:cubicBezTo>
                  <a:cubicBezTo>
                    <a:pt x="73083" y="19348"/>
                    <a:pt x="75677" y="19348"/>
                    <a:pt x="76975" y="20638"/>
                  </a:cubicBezTo>
                  <a:cubicBezTo>
                    <a:pt x="82163" y="20638"/>
                    <a:pt x="86054" y="23218"/>
                    <a:pt x="89946" y="24507"/>
                  </a:cubicBezTo>
                  <a:cubicBezTo>
                    <a:pt x="91243" y="25797"/>
                    <a:pt x="93837" y="25797"/>
                    <a:pt x="95134" y="27087"/>
                  </a:cubicBezTo>
                  <a:cubicBezTo>
                    <a:pt x="95134" y="27087"/>
                    <a:pt x="96431" y="28377"/>
                    <a:pt x="96431" y="28377"/>
                  </a:cubicBezTo>
                  <a:cubicBezTo>
                    <a:pt x="96431" y="28377"/>
                    <a:pt x="97728" y="28377"/>
                    <a:pt x="97728" y="28377"/>
                  </a:cubicBezTo>
                  <a:cubicBezTo>
                    <a:pt x="97728" y="29667"/>
                    <a:pt x="99025" y="29667"/>
                    <a:pt x="99025" y="29667"/>
                  </a:cubicBezTo>
                  <a:cubicBezTo>
                    <a:pt x="99025" y="29667"/>
                    <a:pt x="100323" y="30957"/>
                    <a:pt x="100323" y="30957"/>
                  </a:cubicBezTo>
                  <a:cubicBezTo>
                    <a:pt x="102917" y="33536"/>
                    <a:pt x="106808" y="36116"/>
                    <a:pt x="108105" y="38696"/>
                  </a:cubicBezTo>
                  <a:cubicBezTo>
                    <a:pt x="110700" y="41276"/>
                    <a:pt x="111997" y="45145"/>
                    <a:pt x="113294" y="47725"/>
                  </a:cubicBezTo>
                  <a:cubicBezTo>
                    <a:pt x="114591" y="50305"/>
                    <a:pt x="115888" y="52884"/>
                    <a:pt x="114591" y="55464"/>
                  </a:cubicBezTo>
                  <a:cubicBezTo>
                    <a:pt x="114591" y="56754"/>
                    <a:pt x="114591" y="56754"/>
                    <a:pt x="114591" y="58044"/>
                  </a:cubicBezTo>
                  <a:cubicBezTo>
                    <a:pt x="114591" y="58044"/>
                    <a:pt x="114591" y="59334"/>
                    <a:pt x="114591" y="59334"/>
                  </a:cubicBezTo>
                  <a:cubicBezTo>
                    <a:pt x="114591" y="59334"/>
                    <a:pt x="114591" y="59334"/>
                    <a:pt x="114591" y="60623"/>
                  </a:cubicBezTo>
                  <a:cubicBezTo>
                    <a:pt x="114591" y="60623"/>
                    <a:pt x="113294" y="60623"/>
                    <a:pt x="113294" y="61913"/>
                  </a:cubicBezTo>
                  <a:cubicBezTo>
                    <a:pt x="113294" y="60623"/>
                    <a:pt x="113294" y="60623"/>
                    <a:pt x="111997" y="60623"/>
                  </a:cubicBezTo>
                  <a:cubicBezTo>
                    <a:pt x="111997" y="60623"/>
                    <a:pt x="111997" y="59334"/>
                    <a:pt x="111997" y="59334"/>
                  </a:cubicBezTo>
                  <a:cubicBezTo>
                    <a:pt x="110700" y="59334"/>
                    <a:pt x="110700" y="58044"/>
                    <a:pt x="110700" y="58044"/>
                  </a:cubicBezTo>
                  <a:cubicBezTo>
                    <a:pt x="110700" y="58044"/>
                    <a:pt x="110700" y="58044"/>
                    <a:pt x="109403" y="58044"/>
                  </a:cubicBezTo>
                  <a:cubicBezTo>
                    <a:pt x="108105" y="56754"/>
                    <a:pt x="106808" y="55464"/>
                    <a:pt x="104214" y="54174"/>
                  </a:cubicBezTo>
                  <a:cubicBezTo>
                    <a:pt x="102917" y="54174"/>
                    <a:pt x="100323" y="52884"/>
                    <a:pt x="97728" y="51594"/>
                  </a:cubicBezTo>
                  <a:cubicBezTo>
                    <a:pt x="96431" y="51594"/>
                    <a:pt x="93837" y="50305"/>
                    <a:pt x="89946" y="50305"/>
                  </a:cubicBezTo>
                  <a:cubicBezTo>
                    <a:pt x="89946" y="50305"/>
                    <a:pt x="88649" y="50305"/>
                    <a:pt x="88649" y="50305"/>
                  </a:cubicBezTo>
                  <a:cubicBezTo>
                    <a:pt x="87351" y="49015"/>
                    <a:pt x="87351" y="49015"/>
                    <a:pt x="86054" y="49015"/>
                  </a:cubicBezTo>
                  <a:cubicBezTo>
                    <a:pt x="84757" y="49015"/>
                    <a:pt x="83460" y="49015"/>
                    <a:pt x="80866" y="47725"/>
                  </a:cubicBezTo>
                  <a:cubicBezTo>
                    <a:pt x="78272" y="47725"/>
                    <a:pt x="74380" y="47725"/>
                    <a:pt x="71786" y="46435"/>
                  </a:cubicBezTo>
                  <a:cubicBezTo>
                    <a:pt x="69192" y="46435"/>
                    <a:pt x="67895" y="45145"/>
                    <a:pt x="66598" y="45145"/>
                  </a:cubicBezTo>
                  <a:cubicBezTo>
                    <a:pt x="66598" y="45145"/>
                    <a:pt x="66598" y="45145"/>
                    <a:pt x="65301" y="45145"/>
                  </a:cubicBezTo>
                  <a:cubicBezTo>
                    <a:pt x="65301" y="45145"/>
                    <a:pt x="65301" y="45145"/>
                    <a:pt x="64003" y="45145"/>
                  </a:cubicBezTo>
                  <a:cubicBezTo>
                    <a:pt x="64003" y="45145"/>
                    <a:pt x="64003" y="45145"/>
                    <a:pt x="62706" y="45145"/>
                  </a:cubicBezTo>
                  <a:cubicBezTo>
                    <a:pt x="62706" y="45145"/>
                    <a:pt x="62706" y="45145"/>
                    <a:pt x="61409" y="43855"/>
                  </a:cubicBezTo>
                  <a:cubicBezTo>
                    <a:pt x="61409" y="43855"/>
                    <a:pt x="61409" y="43855"/>
                    <a:pt x="60112" y="43855"/>
                  </a:cubicBezTo>
                  <a:cubicBezTo>
                    <a:pt x="58815" y="43855"/>
                    <a:pt x="57518" y="43855"/>
                    <a:pt x="56221" y="42565"/>
                  </a:cubicBezTo>
                  <a:cubicBezTo>
                    <a:pt x="56221" y="42565"/>
                    <a:pt x="54924" y="42565"/>
                    <a:pt x="53627" y="42565"/>
                  </a:cubicBezTo>
                  <a:cubicBezTo>
                    <a:pt x="52329" y="41276"/>
                    <a:pt x="51032" y="41276"/>
                    <a:pt x="51032" y="41276"/>
                  </a:cubicBezTo>
                  <a:cubicBezTo>
                    <a:pt x="49735" y="41276"/>
                    <a:pt x="48438" y="39986"/>
                    <a:pt x="47141" y="39986"/>
                  </a:cubicBezTo>
                  <a:cubicBezTo>
                    <a:pt x="43250" y="38696"/>
                    <a:pt x="39358" y="36116"/>
                    <a:pt x="36764" y="34826"/>
                  </a:cubicBezTo>
                  <a:cubicBezTo>
                    <a:pt x="32873" y="32247"/>
                    <a:pt x="28982" y="29667"/>
                    <a:pt x="26387" y="27087"/>
                  </a:cubicBezTo>
                  <a:cubicBezTo>
                    <a:pt x="23793" y="24507"/>
                    <a:pt x="21199" y="21928"/>
                    <a:pt x="18605" y="19348"/>
                  </a:cubicBezTo>
                  <a:cubicBezTo>
                    <a:pt x="16010" y="18058"/>
                    <a:pt x="14713" y="15478"/>
                    <a:pt x="13416" y="12899"/>
                  </a:cubicBezTo>
                  <a:cubicBezTo>
                    <a:pt x="12119" y="10319"/>
                    <a:pt x="10822" y="7739"/>
                    <a:pt x="10822" y="6450"/>
                  </a:cubicBezTo>
                  <a:cubicBezTo>
                    <a:pt x="9525" y="3870"/>
                    <a:pt x="9525" y="2580"/>
                    <a:pt x="9525" y="1290"/>
                  </a:cubicBezTo>
                  <a:cubicBezTo>
                    <a:pt x="9525" y="0"/>
                    <a:pt x="9525" y="0"/>
                    <a:pt x="9525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前期准备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46741" y="2101803"/>
            <a:ext cx="2341422" cy="9036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小车端口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蓝牙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46741" y="3287479"/>
            <a:ext cx="4497460" cy="9036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手机端口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“迹”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、蓝牙、摄像头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46741" y="4473157"/>
            <a:ext cx="5282650" cy="9036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电脑端口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TraceApp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-Arduino Library File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 rot="17994369">
            <a:off x="1863917" y="3906434"/>
            <a:ext cx="2084387" cy="4973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小车端口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 rot="3525414">
            <a:off x="3211324" y="3422025"/>
            <a:ext cx="2084387" cy="4973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手机端口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07145" y="4810884"/>
            <a:ext cx="2084387" cy="4973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</a:rPr>
              <a:t>电脑端口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前期准备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5117" y="2309095"/>
            <a:ext cx="508088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小车端口：</a:t>
            </a:r>
            <a:endParaRPr lang="en-US" altLang="zh-CN" sz="3200" b="1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Arduino</a:t>
            </a: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难以驱动摄像头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蓝牙发送数据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手机处理信息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spc="300" dirty="0"/>
          </a:p>
          <a:p>
            <a:endParaRPr lang="en-US" altLang="zh-CN" sz="2400" b="1" dirty="0"/>
          </a:p>
          <a:p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29" y="2286086"/>
            <a:ext cx="6540256" cy="367889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368995" y="3021496"/>
            <a:ext cx="2210463" cy="21150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410202" y="2581152"/>
            <a:ext cx="1051558" cy="706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前期准备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74648" y="1447068"/>
            <a:ext cx="5080883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手机端口：</a:t>
            </a:r>
            <a:endParaRPr lang="en-US" altLang="zh-CN" sz="3200" b="1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下载“迹”</a:t>
            </a:r>
            <a:r>
              <a:rPr lang="en-US" altLang="zh-CN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蓝牙接受信息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摄像头实时采集数据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取值范围与手机相关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坐标原点位于手机右上角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401" y="1331306"/>
            <a:ext cx="2870438" cy="5103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5" y="1319537"/>
            <a:ext cx="2870438" cy="510300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466620" y="5617029"/>
            <a:ext cx="1762457" cy="1066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7370993" y="5314043"/>
            <a:ext cx="986506" cy="6059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c2a00a56-1909-4be2-9496-2cab7d0080d2"/>
          <p:cNvGrpSpPr>
            <a:grpSpLocks noChangeAspect="1"/>
          </p:cNvGrpSpPr>
          <p:nvPr/>
        </p:nvGrpSpPr>
        <p:grpSpPr>
          <a:xfrm>
            <a:off x="2841591" y="3696366"/>
            <a:ext cx="6508817" cy="6297868"/>
            <a:chOff x="2955000" y="1676390"/>
            <a:chExt cx="6508817" cy="6297868"/>
          </a:xfrm>
        </p:grpSpPr>
        <p:sp>
          <p:nvSpPr>
            <p:cNvPr id="37" name="îṣļîḑé-Oval 3"/>
            <p:cNvSpPr/>
            <p:nvPr/>
          </p:nvSpPr>
          <p:spPr>
            <a:xfrm>
              <a:off x="4575000" y="3312258"/>
              <a:ext cx="3042000" cy="3042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8" name="îṣļîḑé-Oval 4"/>
            <p:cNvSpPr/>
            <p:nvPr/>
          </p:nvSpPr>
          <p:spPr>
            <a:xfrm>
              <a:off x="4038600" y="2777493"/>
              <a:ext cx="4122000" cy="4122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9" name="îṣļîḑé-Oval 5"/>
            <p:cNvSpPr/>
            <p:nvPr/>
          </p:nvSpPr>
          <p:spPr>
            <a:xfrm>
              <a:off x="3495000" y="2232258"/>
              <a:ext cx="5202000" cy="5202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0" name="îṣļîḑé-Oval 6"/>
            <p:cNvSpPr/>
            <p:nvPr/>
          </p:nvSpPr>
          <p:spPr>
            <a:xfrm>
              <a:off x="2955000" y="1692258"/>
              <a:ext cx="6282000" cy="6282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grpSp>
          <p:nvGrpSpPr>
            <p:cNvPr id="41" name="Group 9"/>
            <p:cNvGrpSpPr/>
            <p:nvPr/>
          </p:nvGrpSpPr>
          <p:grpSpPr>
            <a:xfrm>
              <a:off x="5115951" y="3853209"/>
              <a:ext cx="1960098" cy="1960098"/>
              <a:chOff x="5115951" y="3853209"/>
              <a:chExt cx="1960098" cy="1960098"/>
            </a:xfrm>
            <a:solidFill>
              <a:schemeClr val="tx2"/>
            </a:solidFill>
          </p:grpSpPr>
          <p:sp>
            <p:nvSpPr>
              <p:cNvPr id="50" name="îṣļîḑé-Oval 10"/>
              <p:cNvSpPr/>
              <p:nvPr/>
            </p:nvSpPr>
            <p:spPr>
              <a:xfrm>
                <a:off x="5115951" y="3853209"/>
                <a:ext cx="1960098" cy="1960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  <p:sp>
            <p:nvSpPr>
              <p:cNvPr id="51" name="îṣļîḑé-Arrow: Right 11"/>
              <p:cNvSpPr/>
              <p:nvPr/>
            </p:nvSpPr>
            <p:spPr>
              <a:xfrm rot="16200000">
                <a:off x="5808114" y="4073223"/>
                <a:ext cx="575773" cy="533096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</a:p>
            </p:txBody>
          </p:sp>
        </p:grpSp>
        <p:sp>
          <p:nvSpPr>
            <p:cNvPr id="42" name="îṣļîḑé-Oval 15"/>
            <p:cNvSpPr/>
            <p:nvPr/>
          </p:nvSpPr>
          <p:spPr>
            <a:xfrm>
              <a:off x="3999357" y="3317918"/>
              <a:ext cx="806800" cy="8068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3" name="îṣļîḑé-Oval 16"/>
            <p:cNvSpPr/>
            <p:nvPr/>
          </p:nvSpPr>
          <p:spPr>
            <a:xfrm>
              <a:off x="4171600" y="1676390"/>
              <a:ext cx="806800" cy="8068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4" name="îṣļîḑé-Oval 17"/>
            <p:cNvSpPr/>
            <p:nvPr/>
          </p:nvSpPr>
          <p:spPr>
            <a:xfrm>
              <a:off x="6448797" y="1988463"/>
              <a:ext cx="806800" cy="806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5" name="îṣļîḑé-Oval 18"/>
            <p:cNvSpPr/>
            <p:nvPr/>
          </p:nvSpPr>
          <p:spPr>
            <a:xfrm>
              <a:off x="8657017" y="3295303"/>
              <a:ext cx="806800" cy="806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6" name="îṣļîḑé-Freeform: Shape 19"/>
            <p:cNvSpPr/>
            <p:nvPr/>
          </p:nvSpPr>
          <p:spPr bwMode="auto">
            <a:xfrm>
              <a:off x="4418382" y="1894543"/>
              <a:ext cx="310689" cy="316998"/>
            </a:xfrm>
            <a:custGeom>
              <a:avLst/>
              <a:gdLst>
                <a:gd name="T0" fmla="*/ 87 w 91"/>
                <a:gd name="T1" fmla="*/ 39 h 93"/>
                <a:gd name="T2" fmla="*/ 91 w 91"/>
                <a:gd name="T3" fmla="*/ 46 h 93"/>
                <a:gd name="T4" fmla="*/ 91 w 91"/>
                <a:gd name="T5" fmla="*/ 83 h 93"/>
                <a:gd name="T6" fmla="*/ 81 w 91"/>
                <a:gd name="T7" fmla="*/ 93 h 93"/>
                <a:gd name="T8" fmla="*/ 10 w 91"/>
                <a:gd name="T9" fmla="*/ 93 h 93"/>
                <a:gd name="T10" fmla="*/ 0 w 91"/>
                <a:gd name="T11" fmla="*/ 83 h 93"/>
                <a:gd name="T12" fmla="*/ 0 w 91"/>
                <a:gd name="T13" fmla="*/ 46 h 93"/>
                <a:gd name="T14" fmla="*/ 3 w 91"/>
                <a:gd name="T15" fmla="*/ 40 h 93"/>
                <a:gd name="T16" fmla="*/ 3 w 91"/>
                <a:gd name="T17" fmla="*/ 40 h 93"/>
                <a:gd name="T18" fmla="*/ 3 w 91"/>
                <a:gd name="T19" fmla="*/ 40 h 93"/>
                <a:gd name="T20" fmla="*/ 3 w 91"/>
                <a:gd name="T21" fmla="*/ 39 h 93"/>
                <a:gd name="T22" fmla="*/ 40 w 91"/>
                <a:gd name="T23" fmla="*/ 3 h 93"/>
                <a:gd name="T24" fmla="*/ 51 w 91"/>
                <a:gd name="T25" fmla="*/ 3 h 93"/>
                <a:gd name="T26" fmla="*/ 87 w 91"/>
                <a:gd name="T27" fmla="*/ 39 h 93"/>
                <a:gd name="T28" fmla="*/ 16 w 91"/>
                <a:gd name="T29" fmla="*/ 30 h 93"/>
                <a:gd name="T30" fmla="*/ 16 w 91"/>
                <a:gd name="T31" fmla="*/ 52 h 93"/>
                <a:gd name="T32" fmla="*/ 46 w 91"/>
                <a:gd name="T33" fmla="*/ 75 h 93"/>
                <a:gd name="T34" fmla="*/ 73 w 91"/>
                <a:gd name="T35" fmla="*/ 54 h 93"/>
                <a:gd name="T36" fmla="*/ 73 w 91"/>
                <a:gd name="T37" fmla="*/ 30 h 93"/>
                <a:gd name="T38" fmla="*/ 16 w 91"/>
                <a:gd name="T39" fmla="*/ 30 h 93"/>
                <a:gd name="T40" fmla="*/ 26 w 91"/>
                <a:gd name="T41" fmla="*/ 35 h 93"/>
                <a:gd name="T42" fmla="*/ 26 w 91"/>
                <a:gd name="T43" fmla="*/ 39 h 93"/>
                <a:gd name="T44" fmla="*/ 64 w 91"/>
                <a:gd name="T45" fmla="*/ 39 h 93"/>
                <a:gd name="T46" fmla="*/ 64 w 91"/>
                <a:gd name="T47" fmla="*/ 35 h 93"/>
                <a:gd name="T48" fmla="*/ 26 w 91"/>
                <a:gd name="T49" fmla="*/ 35 h 93"/>
                <a:gd name="T50" fmla="*/ 26 w 91"/>
                <a:gd name="T51" fmla="*/ 51 h 93"/>
                <a:gd name="T52" fmla="*/ 26 w 91"/>
                <a:gd name="T53" fmla="*/ 55 h 93"/>
                <a:gd name="T54" fmla="*/ 64 w 91"/>
                <a:gd name="T55" fmla="*/ 55 h 93"/>
                <a:gd name="T56" fmla="*/ 64 w 91"/>
                <a:gd name="T57" fmla="*/ 51 h 93"/>
                <a:gd name="T58" fmla="*/ 26 w 91"/>
                <a:gd name="T59" fmla="*/ 51 h 93"/>
                <a:gd name="T60" fmla="*/ 26 w 91"/>
                <a:gd name="T61" fmla="*/ 43 h 93"/>
                <a:gd name="T62" fmla="*/ 26 w 91"/>
                <a:gd name="T63" fmla="*/ 47 h 93"/>
                <a:gd name="T64" fmla="*/ 64 w 91"/>
                <a:gd name="T65" fmla="*/ 47 h 93"/>
                <a:gd name="T66" fmla="*/ 64 w 91"/>
                <a:gd name="T67" fmla="*/ 43 h 93"/>
                <a:gd name="T68" fmla="*/ 26 w 91"/>
                <a:gd name="T69" fmla="*/ 43 h 93"/>
                <a:gd name="T70" fmla="*/ 10 w 91"/>
                <a:gd name="T71" fmla="*/ 87 h 93"/>
                <a:gd name="T72" fmla="*/ 28 w 91"/>
                <a:gd name="T73" fmla="*/ 70 h 93"/>
                <a:gd name="T74" fmla="*/ 28 w 91"/>
                <a:gd name="T75" fmla="*/ 67 h 93"/>
                <a:gd name="T76" fmla="*/ 26 w 91"/>
                <a:gd name="T77" fmla="*/ 67 h 93"/>
                <a:gd name="T78" fmla="*/ 8 w 91"/>
                <a:gd name="T79" fmla="*/ 84 h 93"/>
                <a:gd name="T80" fmla="*/ 8 w 91"/>
                <a:gd name="T81" fmla="*/ 87 h 93"/>
                <a:gd name="T82" fmla="*/ 10 w 91"/>
                <a:gd name="T83" fmla="*/ 87 h 93"/>
                <a:gd name="T84" fmla="*/ 85 w 91"/>
                <a:gd name="T85" fmla="*/ 84 h 93"/>
                <a:gd name="T86" fmla="*/ 67 w 91"/>
                <a:gd name="T87" fmla="*/ 67 h 93"/>
                <a:gd name="T88" fmla="*/ 64 w 91"/>
                <a:gd name="T89" fmla="*/ 67 h 93"/>
                <a:gd name="T90" fmla="*/ 64 w 91"/>
                <a:gd name="T91" fmla="*/ 70 h 93"/>
                <a:gd name="T92" fmla="*/ 82 w 91"/>
                <a:gd name="T93" fmla="*/ 87 h 93"/>
                <a:gd name="T94" fmla="*/ 85 w 91"/>
                <a:gd name="T95" fmla="*/ 87 h 93"/>
                <a:gd name="T96" fmla="*/ 85 w 91"/>
                <a:gd name="T97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" h="93">
                  <a:moveTo>
                    <a:pt x="87" y="39"/>
                  </a:moveTo>
                  <a:cubicBezTo>
                    <a:pt x="89" y="40"/>
                    <a:pt x="91" y="43"/>
                    <a:pt x="91" y="46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9"/>
                    <a:pt x="86" y="93"/>
                    <a:pt x="81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5" y="93"/>
                    <a:pt x="0" y="89"/>
                    <a:pt x="0" y="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3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3" y="0"/>
                    <a:pt x="47" y="0"/>
                    <a:pt x="51" y="3"/>
                  </a:cubicBezTo>
                  <a:cubicBezTo>
                    <a:pt x="87" y="39"/>
                    <a:pt x="87" y="39"/>
                    <a:pt x="87" y="39"/>
                  </a:cubicBezTo>
                  <a:close/>
                  <a:moveTo>
                    <a:pt x="16" y="30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16" y="30"/>
                    <a:pt x="16" y="30"/>
                    <a:pt x="16" y="30"/>
                  </a:cubicBezTo>
                  <a:close/>
                  <a:moveTo>
                    <a:pt x="26" y="35"/>
                  </a:moveTo>
                  <a:cubicBezTo>
                    <a:pt x="26" y="39"/>
                    <a:pt x="26" y="39"/>
                    <a:pt x="26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26" y="51"/>
                  </a:moveTo>
                  <a:cubicBezTo>
                    <a:pt x="26" y="55"/>
                    <a:pt x="26" y="55"/>
                    <a:pt x="26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6" y="43"/>
                  </a:moveTo>
                  <a:cubicBezTo>
                    <a:pt x="26" y="47"/>
                    <a:pt x="26" y="47"/>
                    <a:pt x="26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10" y="87"/>
                  </a:moveTo>
                  <a:cubicBezTo>
                    <a:pt x="28" y="70"/>
                    <a:pt x="28" y="70"/>
                    <a:pt x="28" y="70"/>
                  </a:cubicBezTo>
                  <a:cubicBezTo>
                    <a:pt x="29" y="69"/>
                    <a:pt x="29" y="68"/>
                    <a:pt x="28" y="67"/>
                  </a:cubicBezTo>
                  <a:cubicBezTo>
                    <a:pt x="28" y="66"/>
                    <a:pt x="27" y="66"/>
                    <a:pt x="26" y="67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7" y="85"/>
                    <a:pt x="7" y="86"/>
                    <a:pt x="8" y="87"/>
                  </a:cubicBezTo>
                  <a:cubicBezTo>
                    <a:pt x="8" y="88"/>
                    <a:pt x="10" y="88"/>
                    <a:pt x="10" y="87"/>
                  </a:cubicBezTo>
                  <a:close/>
                  <a:moveTo>
                    <a:pt x="85" y="84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6" y="66"/>
                    <a:pt x="65" y="66"/>
                    <a:pt x="64" y="67"/>
                  </a:cubicBezTo>
                  <a:cubicBezTo>
                    <a:pt x="63" y="68"/>
                    <a:pt x="63" y="69"/>
                    <a:pt x="64" y="70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3" y="88"/>
                    <a:pt x="84" y="88"/>
                    <a:pt x="85" y="87"/>
                  </a:cubicBezTo>
                  <a:cubicBezTo>
                    <a:pt x="85" y="86"/>
                    <a:pt x="85" y="85"/>
                    <a:pt x="85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7" name="îṣļîḑé-Freeform: Shape 20"/>
            <p:cNvSpPr/>
            <p:nvPr/>
          </p:nvSpPr>
          <p:spPr bwMode="auto">
            <a:xfrm>
              <a:off x="4203108" y="3574734"/>
              <a:ext cx="370619" cy="299650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8" name="îṣļîḑé-Freeform: Shape 21"/>
            <p:cNvSpPr/>
            <p:nvPr/>
          </p:nvSpPr>
          <p:spPr bwMode="auto">
            <a:xfrm>
              <a:off x="8885175" y="3511650"/>
              <a:ext cx="354580" cy="362734"/>
            </a:xfrm>
            <a:custGeom>
              <a:avLst/>
              <a:gdLst>
                <a:gd name="connsiteX0" fmla="*/ 203033 w 591428"/>
                <a:gd name="connsiteY0" fmla="*/ 524380 h 605028"/>
                <a:gd name="connsiteX1" fmla="*/ 182886 w 591428"/>
                <a:gd name="connsiteY1" fmla="*/ 544496 h 605028"/>
                <a:gd name="connsiteX2" fmla="*/ 203033 w 591428"/>
                <a:gd name="connsiteY2" fmla="*/ 564704 h 605028"/>
                <a:gd name="connsiteX3" fmla="*/ 388258 w 591428"/>
                <a:gd name="connsiteY3" fmla="*/ 564704 h 605028"/>
                <a:gd name="connsiteX4" fmla="*/ 408405 w 591428"/>
                <a:gd name="connsiteY4" fmla="*/ 544496 h 605028"/>
                <a:gd name="connsiteX5" fmla="*/ 388258 w 591428"/>
                <a:gd name="connsiteY5" fmla="*/ 524380 h 605028"/>
                <a:gd name="connsiteX6" fmla="*/ 162646 w 591428"/>
                <a:gd name="connsiteY6" fmla="*/ 423524 h 605028"/>
                <a:gd name="connsiteX7" fmla="*/ 142499 w 591428"/>
                <a:gd name="connsiteY7" fmla="*/ 443639 h 605028"/>
                <a:gd name="connsiteX8" fmla="*/ 162646 w 591428"/>
                <a:gd name="connsiteY8" fmla="*/ 463848 h 605028"/>
                <a:gd name="connsiteX9" fmla="*/ 428645 w 591428"/>
                <a:gd name="connsiteY9" fmla="*/ 463848 h 605028"/>
                <a:gd name="connsiteX10" fmla="*/ 448793 w 591428"/>
                <a:gd name="connsiteY10" fmla="*/ 443639 h 605028"/>
                <a:gd name="connsiteX11" fmla="*/ 428645 w 591428"/>
                <a:gd name="connsiteY11" fmla="*/ 423524 h 605028"/>
                <a:gd name="connsiteX12" fmla="*/ 97631 w 591428"/>
                <a:gd name="connsiteY12" fmla="*/ 81001 h 605028"/>
                <a:gd name="connsiteX13" fmla="*/ 125322 w 591428"/>
                <a:gd name="connsiteY13" fmla="*/ 95833 h 605028"/>
                <a:gd name="connsiteX14" fmla="*/ 268488 w 591428"/>
                <a:gd name="connsiteY14" fmla="*/ 270570 h 605028"/>
                <a:gd name="connsiteX15" fmla="*/ 278330 w 591428"/>
                <a:gd name="connsiteY15" fmla="*/ 270570 h 605028"/>
                <a:gd name="connsiteX16" fmla="*/ 335151 w 591428"/>
                <a:gd name="connsiteY16" fmla="*/ 322667 h 605028"/>
                <a:gd name="connsiteX17" fmla="*/ 122258 w 591428"/>
                <a:gd name="connsiteY17" fmla="*/ 322667 h 605028"/>
                <a:gd name="connsiteX18" fmla="*/ 102018 w 591428"/>
                <a:gd name="connsiteY18" fmla="*/ 342876 h 605028"/>
                <a:gd name="connsiteX19" fmla="*/ 122258 w 591428"/>
                <a:gd name="connsiteY19" fmla="*/ 362991 h 605028"/>
                <a:gd name="connsiteX20" fmla="*/ 469033 w 591428"/>
                <a:gd name="connsiteY20" fmla="*/ 362991 h 605028"/>
                <a:gd name="connsiteX21" fmla="*/ 487880 w 591428"/>
                <a:gd name="connsiteY21" fmla="*/ 349457 h 605028"/>
                <a:gd name="connsiteX22" fmla="*/ 591216 w 591428"/>
                <a:gd name="connsiteY22" fmla="*/ 293282 h 605028"/>
                <a:gd name="connsiteX23" fmla="*/ 590380 w 591428"/>
                <a:gd name="connsiteY23" fmla="*/ 298009 h 605028"/>
                <a:gd name="connsiteX24" fmla="*/ 502178 w 591428"/>
                <a:gd name="connsiteY24" fmla="*/ 589918 h 605028"/>
                <a:gd name="connsiteX25" fmla="*/ 481752 w 591428"/>
                <a:gd name="connsiteY25" fmla="*/ 605028 h 605028"/>
                <a:gd name="connsiteX26" fmla="*/ 109446 w 591428"/>
                <a:gd name="connsiteY26" fmla="*/ 605028 h 605028"/>
                <a:gd name="connsiteX27" fmla="*/ 89020 w 591428"/>
                <a:gd name="connsiteY27" fmla="*/ 589918 h 605028"/>
                <a:gd name="connsiteX28" fmla="*/ 911 w 591428"/>
                <a:gd name="connsiteY28" fmla="*/ 298009 h 605028"/>
                <a:gd name="connsiteX29" fmla="*/ 4253 w 591428"/>
                <a:gd name="connsiteY29" fmla="*/ 279191 h 605028"/>
                <a:gd name="connsiteX30" fmla="*/ 21336 w 591428"/>
                <a:gd name="connsiteY30" fmla="*/ 270570 h 605028"/>
                <a:gd name="connsiteX31" fmla="*/ 162460 w 591428"/>
                <a:gd name="connsiteY31" fmla="*/ 270570 h 605028"/>
                <a:gd name="connsiteX32" fmla="*/ 61817 w 591428"/>
                <a:gd name="connsiteY32" fmla="*/ 147744 h 605028"/>
                <a:gd name="connsiteX33" fmla="*/ 52718 w 591428"/>
                <a:gd name="connsiteY33" fmla="*/ 117710 h 605028"/>
                <a:gd name="connsiteX34" fmla="*/ 67573 w 591428"/>
                <a:gd name="connsiteY34" fmla="*/ 90086 h 605028"/>
                <a:gd name="connsiteX35" fmla="*/ 97631 w 591428"/>
                <a:gd name="connsiteY35" fmla="*/ 81001 h 605028"/>
                <a:gd name="connsiteX36" fmla="*/ 444441 w 591428"/>
                <a:gd name="connsiteY36" fmla="*/ 62010 h 605028"/>
                <a:gd name="connsiteX37" fmla="*/ 414170 w 591428"/>
                <a:gd name="connsiteY37" fmla="*/ 92320 h 605028"/>
                <a:gd name="connsiteX38" fmla="*/ 414170 w 591428"/>
                <a:gd name="connsiteY38" fmla="*/ 116513 h 605028"/>
                <a:gd name="connsiteX39" fmla="*/ 389843 w 591428"/>
                <a:gd name="connsiteY39" fmla="*/ 116513 h 605028"/>
                <a:gd name="connsiteX40" fmla="*/ 359572 w 591428"/>
                <a:gd name="connsiteY40" fmla="*/ 146823 h 605028"/>
                <a:gd name="connsiteX41" fmla="*/ 389843 w 591428"/>
                <a:gd name="connsiteY41" fmla="*/ 177040 h 605028"/>
                <a:gd name="connsiteX42" fmla="*/ 414170 w 591428"/>
                <a:gd name="connsiteY42" fmla="*/ 177040 h 605028"/>
                <a:gd name="connsiteX43" fmla="*/ 414170 w 591428"/>
                <a:gd name="connsiteY43" fmla="*/ 201232 h 605028"/>
                <a:gd name="connsiteX44" fmla="*/ 444441 w 591428"/>
                <a:gd name="connsiteY44" fmla="*/ 231542 h 605028"/>
                <a:gd name="connsiteX45" fmla="*/ 474711 w 591428"/>
                <a:gd name="connsiteY45" fmla="*/ 201232 h 605028"/>
                <a:gd name="connsiteX46" fmla="*/ 474711 w 591428"/>
                <a:gd name="connsiteY46" fmla="*/ 177040 h 605028"/>
                <a:gd name="connsiteX47" fmla="*/ 499039 w 591428"/>
                <a:gd name="connsiteY47" fmla="*/ 177040 h 605028"/>
                <a:gd name="connsiteX48" fmla="*/ 529309 w 591428"/>
                <a:gd name="connsiteY48" fmla="*/ 146823 h 605028"/>
                <a:gd name="connsiteX49" fmla="*/ 499039 w 591428"/>
                <a:gd name="connsiteY49" fmla="*/ 116513 h 605028"/>
                <a:gd name="connsiteX50" fmla="*/ 474711 w 591428"/>
                <a:gd name="connsiteY50" fmla="*/ 116513 h 605028"/>
                <a:gd name="connsiteX51" fmla="*/ 474711 w 591428"/>
                <a:gd name="connsiteY51" fmla="*/ 92320 h 605028"/>
                <a:gd name="connsiteX52" fmla="*/ 444441 w 591428"/>
                <a:gd name="connsiteY52" fmla="*/ 62010 h 605028"/>
                <a:gd name="connsiteX53" fmla="*/ 444441 w 591428"/>
                <a:gd name="connsiteY53" fmla="*/ 0 h 605028"/>
                <a:gd name="connsiteX54" fmla="*/ 591428 w 591428"/>
                <a:gd name="connsiteY54" fmla="*/ 146823 h 605028"/>
                <a:gd name="connsiteX55" fmla="*/ 444441 w 591428"/>
                <a:gd name="connsiteY55" fmla="*/ 293552 h 605028"/>
                <a:gd name="connsiteX56" fmla="*/ 297453 w 591428"/>
                <a:gd name="connsiteY56" fmla="*/ 146823 h 605028"/>
                <a:gd name="connsiteX57" fmla="*/ 444441 w 591428"/>
                <a:gd name="connsiteY57" fmla="*/ 0 h 60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91428" h="605028">
                  <a:moveTo>
                    <a:pt x="203033" y="524380"/>
                  </a:moveTo>
                  <a:cubicBezTo>
                    <a:pt x="191892" y="524380"/>
                    <a:pt x="182886" y="533372"/>
                    <a:pt x="182886" y="544496"/>
                  </a:cubicBezTo>
                  <a:cubicBezTo>
                    <a:pt x="182886" y="555620"/>
                    <a:pt x="191892" y="564704"/>
                    <a:pt x="203033" y="564704"/>
                  </a:cubicBezTo>
                  <a:lnTo>
                    <a:pt x="388258" y="564704"/>
                  </a:lnTo>
                  <a:cubicBezTo>
                    <a:pt x="399399" y="564704"/>
                    <a:pt x="408405" y="555620"/>
                    <a:pt x="408405" y="544496"/>
                  </a:cubicBezTo>
                  <a:cubicBezTo>
                    <a:pt x="408405" y="533372"/>
                    <a:pt x="399399" y="524380"/>
                    <a:pt x="388258" y="524380"/>
                  </a:cubicBezTo>
                  <a:close/>
                  <a:moveTo>
                    <a:pt x="162646" y="423524"/>
                  </a:moveTo>
                  <a:cubicBezTo>
                    <a:pt x="151504" y="423524"/>
                    <a:pt x="142499" y="432515"/>
                    <a:pt x="142499" y="443639"/>
                  </a:cubicBezTo>
                  <a:cubicBezTo>
                    <a:pt x="142499" y="454856"/>
                    <a:pt x="151504" y="463848"/>
                    <a:pt x="162646" y="463848"/>
                  </a:cubicBezTo>
                  <a:lnTo>
                    <a:pt x="428645" y="463848"/>
                  </a:lnTo>
                  <a:cubicBezTo>
                    <a:pt x="439787" y="463848"/>
                    <a:pt x="448793" y="454856"/>
                    <a:pt x="448793" y="443639"/>
                  </a:cubicBezTo>
                  <a:cubicBezTo>
                    <a:pt x="448793" y="432515"/>
                    <a:pt x="439787" y="423524"/>
                    <a:pt x="428645" y="423524"/>
                  </a:cubicBezTo>
                  <a:close/>
                  <a:moveTo>
                    <a:pt x="97631" y="81001"/>
                  </a:moveTo>
                  <a:cubicBezTo>
                    <a:pt x="108076" y="82044"/>
                    <a:pt x="118127" y="87073"/>
                    <a:pt x="125322" y="95833"/>
                  </a:cubicBezTo>
                  <a:lnTo>
                    <a:pt x="268488" y="270570"/>
                  </a:lnTo>
                  <a:lnTo>
                    <a:pt x="278330" y="270570"/>
                  </a:lnTo>
                  <a:cubicBezTo>
                    <a:pt x="293835" y="291242"/>
                    <a:pt x="313054" y="308948"/>
                    <a:pt x="335151" y="322667"/>
                  </a:cubicBezTo>
                  <a:lnTo>
                    <a:pt x="122258" y="322667"/>
                  </a:lnTo>
                  <a:cubicBezTo>
                    <a:pt x="111117" y="322667"/>
                    <a:pt x="102018" y="331659"/>
                    <a:pt x="102018" y="342876"/>
                  </a:cubicBezTo>
                  <a:cubicBezTo>
                    <a:pt x="102018" y="353999"/>
                    <a:pt x="111117" y="362991"/>
                    <a:pt x="122258" y="362991"/>
                  </a:cubicBezTo>
                  <a:lnTo>
                    <a:pt x="469033" y="362991"/>
                  </a:lnTo>
                  <a:cubicBezTo>
                    <a:pt x="477853" y="362991"/>
                    <a:pt x="485188" y="357244"/>
                    <a:pt x="487880" y="349457"/>
                  </a:cubicBezTo>
                  <a:cubicBezTo>
                    <a:pt x="527710" y="340929"/>
                    <a:pt x="563363" y="320999"/>
                    <a:pt x="591216" y="293282"/>
                  </a:cubicBezTo>
                  <a:cubicBezTo>
                    <a:pt x="591123" y="294858"/>
                    <a:pt x="590845" y="296433"/>
                    <a:pt x="590380" y="298009"/>
                  </a:cubicBezTo>
                  <a:lnTo>
                    <a:pt x="502178" y="589918"/>
                  </a:lnTo>
                  <a:cubicBezTo>
                    <a:pt x="499486" y="598910"/>
                    <a:pt x="491223" y="605028"/>
                    <a:pt x="481752" y="605028"/>
                  </a:cubicBezTo>
                  <a:lnTo>
                    <a:pt x="109446" y="605028"/>
                  </a:lnTo>
                  <a:cubicBezTo>
                    <a:pt x="100069" y="605028"/>
                    <a:pt x="91805" y="598910"/>
                    <a:pt x="89020" y="589918"/>
                  </a:cubicBezTo>
                  <a:lnTo>
                    <a:pt x="911" y="298009"/>
                  </a:lnTo>
                  <a:cubicBezTo>
                    <a:pt x="-1039" y="291520"/>
                    <a:pt x="168" y="284568"/>
                    <a:pt x="4253" y="279191"/>
                  </a:cubicBezTo>
                  <a:cubicBezTo>
                    <a:pt x="8245" y="273722"/>
                    <a:pt x="14559" y="270570"/>
                    <a:pt x="21336" y="270570"/>
                  </a:cubicBezTo>
                  <a:lnTo>
                    <a:pt x="162460" y="270570"/>
                  </a:lnTo>
                  <a:lnTo>
                    <a:pt x="61817" y="147744"/>
                  </a:lnTo>
                  <a:cubicBezTo>
                    <a:pt x="54853" y="139309"/>
                    <a:pt x="51604" y="128556"/>
                    <a:pt x="52718" y="117710"/>
                  </a:cubicBezTo>
                  <a:cubicBezTo>
                    <a:pt x="53832" y="106864"/>
                    <a:pt x="59124" y="96945"/>
                    <a:pt x="67573" y="90086"/>
                  </a:cubicBezTo>
                  <a:cubicBezTo>
                    <a:pt x="76347" y="82902"/>
                    <a:pt x="87186" y="79958"/>
                    <a:pt x="97631" y="81001"/>
                  </a:cubicBezTo>
                  <a:close/>
                  <a:moveTo>
                    <a:pt x="444441" y="62010"/>
                  </a:moveTo>
                  <a:cubicBezTo>
                    <a:pt x="427727" y="62010"/>
                    <a:pt x="414170" y="75543"/>
                    <a:pt x="414170" y="92320"/>
                  </a:cubicBezTo>
                  <a:lnTo>
                    <a:pt x="414170" y="116513"/>
                  </a:lnTo>
                  <a:lnTo>
                    <a:pt x="389843" y="116513"/>
                  </a:lnTo>
                  <a:cubicBezTo>
                    <a:pt x="373129" y="116513"/>
                    <a:pt x="359572" y="130046"/>
                    <a:pt x="359572" y="146823"/>
                  </a:cubicBezTo>
                  <a:cubicBezTo>
                    <a:pt x="359572" y="163507"/>
                    <a:pt x="373129" y="177040"/>
                    <a:pt x="389843" y="177040"/>
                  </a:cubicBezTo>
                  <a:lnTo>
                    <a:pt x="414170" y="177040"/>
                  </a:lnTo>
                  <a:lnTo>
                    <a:pt x="414170" y="201232"/>
                  </a:lnTo>
                  <a:cubicBezTo>
                    <a:pt x="414170" y="218009"/>
                    <a:pt x="427727" y="231542"/>
                    <a:pt x="444441" y="231542"/>
                  </a:cubicBezTo>
                  <a:cubicBezTo>
                    <a:pt x="461154" y="231542"/>
                    <a:pt x="474711" y="218009"/>
                    <a:pt x="474711" y="201232"/>
                  </a:cubicBezTo>
                  <a:lnTo>
                    <a:pt x="474711" y="177040"/>
                  </a:lnTo>
                  <a:lnTo>
                    <a:pt x="499039" y="177040"/>
                  </a:lnTo>
                  <a:cubicBezTo>
                    <a:pt x="515752" y="177040"/>
                    <a:pt x="529309" y="163507"/>
                    <a:pt x="529309" y="146823"/>
                  </a:cubicBezTo>
                  <a:cubicBezTo>
                    <a:pt x="529309" y="130046"/>
                    <a:pt x="515752" y="116513"/>
                    <a:pt x="499039" y="116513"/>
                  </a:cubicBezTo>
                  <a:lnTo>
                    <a:pt x="474711" y="116513"/>
                  </a:lnTo>
                  <a:lnTo>
                    <a:pt x="474711" y="92320"/>
                  </a:lnTo>
                  <a:cubicBezTo>
                    <a:pt x="474711" y="75543"/>
                    <a:pt x="461154" y="62010"/>
                    <a:pt x="444441" y="62010"/>
                  </a:cubicBezTo>
                  <a:close/>
                  <a:moveTo>
                    <a:pt x="444441" y="0"/>
                  </a:moveTo>
                  <a:cubicBezTo>
                    <a:pt x="525688" y="0"/>
                    <a:pt x="591428" y="65718"/>
                    <a:pt x="591428" y="146823"/>
                  </a:cubicBezTo>
                  <a:cubicBezTo>
                    <a:pt x="591428" y="227834"/>
                    <a:pt x="525688" y="293552"/>
                    <a:pt x="444441" y="293552"/>
                  </a:cubicBezTo>
                  <a:cubicBezTo>
                    <a:pt x="363194" y="293552"/>
                    <a:pt x="297453" y="227834"/>
                    <a:pt x="297453" y="146823"/>
                  </a:cubicBezTo>
                  <a:cubicBezTo>
                    <a:pt x="297453" y="65718"/>
                    <a:pt x="363194" y="0"/>
                    <a:pt x="4444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9" name="îṣļîḑé-Freeform: Shape 22"/>
            <p:cNvSpPr/>
            <p:nvPr/>
          </p:nvSpPr>
          <p:spPr bwMode="auto">
            <a:xfrm>
              <a:off x="6712623" y="2259800"/>
              <a:ext cx="279147" cy="272840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前期准备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538583" y="5492636"/>
            <a:ext cx="4540670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蓝牙连接小车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327011" y="3880516"/>
            <a:ext cx="4540670" cy="4947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chemeClr val="accent1"/>
                </a:solidFill>
              </a:rPr>
              <a:t>TraceApp</a:t>
            </a:r>
            <a:r>
              <a:rPr lang="en-US" altLang="zh-CN" sz="2400" b="1" dirty="0">
                <a:solidFill>
                  <a:schemeClr val="accent1"/>
                </a:solidFill>
              </a:rPr>
              <a:t>-Arduino Library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264909" y="3387228"/>
            <a:ext cx="2529455" cy="9772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OpenCV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的图像处理</a:t>
            </a:r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endParaRPr lang="en-US" altLang="zh-CN" sz="24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719307" y="5492636"/>
            <a:ext cx="2084387" cy="5340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颜色追踪目标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34693" y="1417803"/>
            <a:ext cx="18074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迹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/>
      <p:bldP spid="5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前期准备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1174" y="1974589"/>
            <a:ext cx="4765197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电脑端口：</a:t>
            </a:r>
            <a:endParaRPr lang="en-US" altLang="zh-CN" sz="3200" b="1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下载安装</a:t>
            </a:r>
            <a:r>
              <a:rPr lang="en-US" altLang="zh-CN" sz="2400" spc="3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TraceApp</a:t>
            </a:r>
            <a:r>
              <a:rPr lang="en-US" altLang="zh-CN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-Arduino</a:t>
            </a: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库文件即可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至此前期准备完成</a:t>
            </a:r>
            <a:endParaRPr lang="en-US" altLang="zh-CN" sz="2400" spc="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b="1" dirty="0"/>
          </a:p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357" y="2295525"/>
            <a:ext cx="3076575" cy="2266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94717" y="5396364"/>
            <a:ext cx="743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URL</a:t>
            </a:r>
            <a:r>
              <a:rPr lang="zh-CN" altLang="en-US" sz="2000" dirty="0"/>
              <a:t>：</a:t>
            </a:r>
            <a:r>
              <a:rPr lang="en-US" altLang="zh-CN" sz="2000" dirty="0"/>
              <a:t>https://github.com/david-pzh/TraceAPP-Arduino </a:t>
            </a:r>
            <a:r>
              <a:rPr lang="zh-CN" altLang="en-US" sz="2000" dirty="0"/>
              <a:t> </a:t>
            </a:r>
            <a:endParaRPr lang="zh-CN" altLang="en-US" sz="20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>
            <a:off x="6663029" y="1412643"/>
            <a:ext cx="4242081" cy="4668161"/>
            <a:chOff x="4557086" y="1557908"/>
            <a:chExt cx="3077827" cy="4312699"/>
          </a:xfrm>
        </p:grpSpPr>
        <p:sp>
          <p:nvSpPr>
            <p:cNvPr id="18" name="îṥļîḑé-Rectangle 10"/>
            <p:cNvSpPr/>
            <p:nvPr/>
          </p:nvSpPr>
          <p:spPr>
            <a:xfrm>
              <a:off x="4557087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îṥļîḑé-Right Triangle 11"/>
            <p:cNvSpPr/>
            <p:nvPr/>
          </p:nvSpPr>
          <p:spPr>
            <a:xfrm rot="5400000">
              <a:off x="4557086" y="1557908"/>
              <a:ext cx="1198892" cy="119889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20" name="îṥļîḑé-Right Triangle 12"/>
            <p:cNvSpPr/>
            <p:nvPr/>
          </p:nvSpPr>
          <p:spPr>
            <a:xfrm rot="16200000">
              <a:off x="6341751" y="4577445"/>
              <a:ext cx="1293162" cy="129316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22" name="îṥļîḑé-TextBox 26"/>
            <p:cNvSpPr txBox="1"/>
            <p:nvPr/>
          </p:nvSpPr>
          <p:spPr>
            <a:xfrm rot="18969360">
              <a:off x="4745431" y="1729163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en-US" altLang="zh-CN" sz="240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3" name="îṥļîḑé-Freeform: Shape 28"/>
            <p:cNvSpPr>
              <a:spLocks noChangeAspect="1"/>
            </p:cNvSpPr>
            <p:nvPr/>
          </p:nvSpPr>
          <p:spPr bwMode="auto">
            <a:xfrm>
              <a:off x="7019138" y="5381625"/>
              <a:ext cx="529992" cy="298880"/>
            </a:xfrm>
            <a:custGeom>
              <a:avLst/>
              <a:gdLst>
                <a:gd name="connsiteX0" fmla="*/ 423056 w 508000"/>
                <a:gd name="connsiteY0" fmla="*/ 218190 h 286478"/>
                <a:gd name="connsiteX1" fmla="*/ 474689 w 508000"/>
                <a:gd name="connsiteY1" fmla="*/ 218190 h 286478"/>
                <a:gd name="connsiteX2" fmla="*/ 474689 w 508000"/>
                <a:gd name="connsiteY2" fmla="*/ 286478 h 286478"/>
                <a:gd name="connsiteX3" fmla="*/ 423056 w 508000"/>
                <a:gd name="connsiteY3" fmla="*/ 286478 h 286478"/>
                <a:gd name="connsiteX4" fmla="*/ 39974 w 508000"/>
                <a:gd name="connsiteY4" fmla="*/ 213193 h 286478"/>
                <a:gd name="connsiteX5" fmla="*/ 96603 w 508000"/>
                <a:gd name="connsiteY5" fmla="*/ 213193 h 286478"/>
                <a:gd name="connsiteX6" fmla="*/ 96603 w 508000"/>
                <a:gd name="connsiteY6" fmla="*/ 283147 h 286478"/>
                <a:gd name="connsiteX7" fmla="*/ 39974 w 508000"/>
                <a:gd name="connsiteY7" fmla="*/ 283147 h 286478"/>
                <a:gd name="connsiteX8" fmla="*/ 124918 w 508000"/>
                <a:gd name="connsiteY8" fmla="*/ 209862 h 286478"/>
                <a:gd name="connsiteX9" fmla="*/ 398072 w 508000"/>
                <a:gd name="connsiteY9" fmla="*/ 209862 h 286478"/>
                <a:gd name="connsiteX10" fmla="*/ 398072 w 508000"/>
                <a:gd name="connsiteY10" fmla="*/ 241508 h 286478"/>
                <a:gd name="connsiteX11" fmla="*/ 124918 w 508000"/>
                <a:gd name="connsiteY11" fmla="*/ 241508 h 286478"/>
                <a:gd name="connsiteX12" fmla="*/ 333115 w 508000"/>
                <a:gd name="connsiteY12" fmla="*/ 131580 h 286478"/>
                <a:gd name="connsiteX13" fmla="*/ 451370 w 508000"/>
                <a:gd name="connsiteY13" fmla="*/ 131580 h 286478"/>
                <a:gd name="connsiteX14" fmla="*/ 451370 w 508000"/>
                <a:gd name="connsiteY14" fmla="*/ 176551 h 286478"/>
                <a:gd name="connsiteX15" fmla="*/ 366426 w 508000"/>
                <a:gd name="connsiteY15" fmla="*/ 176551 h 286478"/>
                <a:gd name="connsiteX16" fmla="*/ 68289 w 508000"/>
                <a:gd name="connsiteY16" fmla="*/ 131580 h 286478"/>
                <a:gd name="connsiteX17" fmla="*/ 179882 w 508000"/>
                <a:gd name="connsiteY17" fmla="*/ 131580 h 286478"/>
                <a:gd name="connsiteX18" fmla="*/ 148236 w 508000"/>
                <a:gd name="connsiteY18" fmla="*/ 176551 h 286478"/>
                <a:gd name="connsiteX19" fmla="*/ 68289 w 508000"/>
                <a:gd name="connsiteY19" fmla="*/ 176551 h 286478"/>
                <a:gd name="connsiteX20" fmla="*/ 54964 w 508000"/>
                <a:gd name="connsiteY20" fmla="*/ 123252 h 286478"/>
                <a:gd name="connsiteX21" fmla="*/ 54964 w 508000"/>
                <a:gd name="connsiteY21" fmla="*/ 179882 h 286478"/>
                <a:gd name="connsiteX22" fmla="*/ 459698 w 508000"/>
                <a:gd name="connsiteY22" fmla="*/ 179882 h 286478"/>
                <a:gd name="connsiteX23" fmla="*/ 459698 w 508000"/>
                <a:gd name="connsiteY23" fmla="*/ 123252 h 286478"/>
                <a:gd name="connsiteX24" fmla="*/ 159895 w 508000"/>
                <a:gd name="connsiteY24" fmla="*/ 16656 h 286478"/>
                <a:gd name="connsiteX25" fmla="*/ 116590 w 508000"/>
                <a:gd name="connsiteY25" fmla="*/ 78282 h 286478"/>
                <a:gd name="connsiteX26" fmla="*/ 398072 w 508000"/>
                <a:gd name="connsiteY26" fmla="*/ 78282 h 286478"/>
                <a:gd name="connsiteX27" fmla="*/ 354767 w 508000"/>
                <a:gd name="connsiteY27" fmla="*/ 16656 h 286478"/>
                <a:gd name="connsiteX28" fmla="*/ 153233 w 508000"/>
                <a:gd name="connsiteY28" fmla="*/ 0 h 286478"/>
                <a:gd name="connsiteX29" fmla="*/ 361430 w 508000"/>
                <a:gd name="connsiteY29" fmla="*/ 0 h 286478"/>
                <a:gd name="connsiteX30" fmla="*/ 423056 w 508000"/>
                <a:gd name="connsiteY30" fmla="*/ 86610 h 286478"/>
                <a:gd name="connsiteX31" fmla="*/ 443043 w 508000"/>
                <a:gd name="connsiteY31" fmla="*/ 86610 h 286478"/>
                <a:gd name="connsiteX32" fmla="*/ 443043 w 508000"/>
                <a:gd name="connsiteY32" fmla="*/ 49967 h 286478"/>
                <a:gd name="connsiteX33" fmla="*/ 508000 w 508000"/>
                <a:gd name="connsiteY33" fmla="*/ 49967 h 286478"/>
                <a:gd name="connsiteX34" fmla="*/ 508000 w 508000"/>
                <a:gd name="connsiteY34" fmla="*/ 86610 h 286478"/>
                <a:gd name="connsiteX35" fmla="*/ 466361 w 508000"/>
                <a:gd name="connsiteY35" fmla="*/ 86610 h 286478"/>
                <a:gd name="connsiteX36" fmla="*/ 466361 w 508000"/>
                <a:gd name="connsiteY36" fmla="*/ 106597 h 286478"/>
                <a:gd name="connsiteX37" fmla="*/ 474689 w 508000"/>
                <a:gd name="connsiteY37" fmla="*/ 106597 h 286478"/>
                <a:gd name="connsiteX38" fmla="*/ 474689 w 508000"/>
                <a:gd name="connsiteY38" fmla="*/ 201534 h 286478"/>
                <a:gd name="connsiteX39" fmla="*/ 39974 w 508000"/>
                <a:gd name="connsiteY39" fmla="*/ 201534 h 286478"/>
                <a:gd name="connsiteX40" fmla="*/ 39974 w 508000"/>
                <a:gd name="connsiteY40" fmla="*/ 106597 h 286478"/>
                <a:gd name="connsiteX41" fmla="*/ 48302 w 508000"/>
                <a:gd name="connsiteY41" fmla="*/ 106597 h 286478"/>
                <a:gd name="connsiteX42" fmla="*/ 48302 w 508000"/>
                <a:gd name="connsiteY42" fmla="*/ 86610 h 286478"/>
                <a:gd name="connsiteX43" fmla="*/ 0 w 508000"/>
                <a:gd name="connsiteY43" fmla="*/ 86610 h 286478"/>
                <a:gd name="connsiteX44" fmla="*/ 0 w 508000"/>
                <a:gd name="connsiteY44" fmla="*/ 49967 h 286478"/>
                <a:gd name="connsiteX45" fmla="*/ 63292 w 508000"/>
                <a:gd name="connsiteY45" fmla="*/ 49967 h 286478"/>
                <a:gd name="connsiteX46" fmla="*/ 63292 w 508000"/>
                <a:gd name="connsiteY46" fmla="*/ 86610 h 286478"/>
                <a:gd name="connsiteX47" fmla="*/ 91607 w 508000"/>
                <a:gd name="connsiteY47" fmla="*/ 86610 h 28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286478">
                  <a:moveTo>
                    <a:pt x="423056" y="218190"/>
                  </a:moveTo>
                  <a:lnTo>
                    <a:pt x="474689" y="218190"/>
                  </a:lnTo>
                  <a:lnTo>
                    <a:pt x="474689" y="286478"/>
                  </a:lnTo>
                  <a:lnTo>
                    <a:pt x="423056" y="286478"/>
                  </a:lnTo>
                  <a:close/>
                  <a:moveTo>
                    <a:pt x="39974" y="213193"/>
                  </a:moveTo>
                  <a:lnTo>
                    <a:pt x="96603" y="213193"/>
                  </a:lnTo>
                  <a:lnTo>
                    <a:pt x="96603" y="283147"/>
                  </a:lnTo>
                  <a:lnTo>
                    <a:pt x="39974" y="283147"/>
                  </a:lnTo>
                  <a:close/>
                  <a:moveTo>
                    <a:pt x="124918" y="209862"/>
                  </a:moveTo>
                  <a:lnTo>
                    <a:pt x="398072" y="209862"/>
                  </a:lnTo>
                  <a:lnTo>
                    <a:pt x="398072" y="241508"/>
                  </a:lnTo>
                  <a:lnTo>
                    <a:pt x="124918" y="241508"/>
                  </a:lnTo>
                  <a:close/>
                  <a:moveTo>
                    <a:pt x="333115" y="131580"/>
                  </a:moveTo>
                  <a:lnTo>
                    <a:pt x="451370" y="131580"/>
                  </a:lnTo>
                  <a:lnTo>
                    <a:pt x="451370" y="176551"/>
                  </a:lnTo>
                  <a:lnTo>
                    <a:pt x="366426" y="176551"/>
                  </a:lnTo>
                  <a:close/>
                  <a:moveTo>
                    <a:pt x="68289" y="131580"/>
                  </a:moveTo>
                  <a:lnTo>
                    <a:pt x="179882" y="131580"/>
                  </a:lnTo>
                  <a:lnTo>
                    <a:pt x="148236" y="176551"/>
                  </a:lnTo>
                  <a:lnTo>
                    <a:pt x="68289" y="176551"/>
                  </a:lnTo>
                  <a:close/>
                  <a:moveTo>
                    <a:pt x="54964" y="123252"/>
                  </a:moveTo>
                  <a:lnTo>
                    <a:pt x="54964" y="179882"/>
                  </a:lnTo>
                  <a:lnTo>
                    <a:pt x="459698" y="179882"/>
                  </a:lnTo>
                  <a:lnTo>
                    <a:pt x="459698" y="123252"/>
                  </a:lnTo>
                  <a:close/>
                  <a:moveTo>
                    <a:pt x="159895" y="16656"/>
                  </a:moveTo>
                  <a:lnTo>
                    <a:pt x="116590" y="78282"/>
                  </a:lnTo>
                  <a:lnTo>
                    <a:pt x="398072" y="78282"/>
                  </a:lnTo>
                  <a:lnTo>
                    <a:pt x="354767" y="16656"/>
                  </a:lnTo>
                  <a:close/>
                  <a:moveTo>
                    <a:pt x="153233" y="0"/>
                  </a:moveTo>
                  <a:lnTo>
                    <a:pt x="361430" y="0"/>
                  </a:lnTo>
                  <a:lnTo>
                    <a:pt x="423056" y="86610"/>
                  </a:lnTo>
                  <a:lnTo>
                    <a:pt x="443043" y="86610"/>
                  </a:lnTo>
                  <a:lnTo>
                    <a:pt x="443043" y="49967"/>
                  </a:lnTo>
                  <a:lnTo>
                    <a:pt x="508000" y="49967"/>
                  </a:lnTo>
                  <a:lnTo>
                    <a:pt x="508000" y="86610"/>
                  </a:lnTo>
                  <a:lnTo>
                    <a:pt x="466361" y="86610"/>
                  </a:lnTo>
                  <a:lnTo>
                    <a:pt x="466361" y="106597"/>
                  </a:lnTo>
                  <a:lnTo>
                    <a:pt x="474689" y="106597"/>
                  </a:lnTo>
                  <a:lnTo>
                    <a:pt x="474689" y="201534"/>
                  </a:lnTo>
                  <a:lnTo>
                    <a:pt x="39974" y="201534"/>
                  </a:lnTo>
                  <a:lnTo>
                    <a:pt x="39974" y="106597"/>
                  </a:lnTo>
                  <a:lnTo>
                    <a:pt x="48302" y="106597"/>
                  </a:lnTo>
                  <a:lnTo>
                    <a:pt x="48302" y="86610"/>
                  </a:lnTo>
                  <a:lnTo>
                    <a:pt x="0" y="86610"/>
                  </a:lnTo>
                  <a:lnTo>
                    <a:pt x="0" y="49967"/>
                  </a:lnTo>
                  <a:lnTo>
                    <a:pt x="63292" y="49967"/>
                  </a:lnTo>
                  <a:lnTo>
                    <a:pt x="63292" y="86610"/>
                  </a:lnTo>
                  <a:lnTo>
                    <a:pt x="91607" y="86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</p:grpSp>
      <p:grpSp>
        <p:nvGrpSpPr>
          <p:cNvPr id="4" name="Group 6"/>
          <p:cNvGrpSpPr/>
          <p:nvPr/>
        </p:nvGrpSpPr>
        <p:grpSpPr>
          <a:xfrm>
            <a:off x="1236479" y="1486663"/>
            <a:ext cx="4242081" cy="4668161"/>
            <a:chOff x="860525" y="1557908"/>
            <a:chExt cx="3077827" cy="4312699"/>
          </a:xfrm>
        </p:grpSpPr>
        <p:sp>
          <p:nvSpPr>
            <p:cNvPr id="12" name="îṥļîḑé-Rectangle 3"/>
            <p:cNvSpPr/>
            <p:nvPr/>
          </p:nvSpPr>
          <p:spPr>
            <a:xfrm>
              <a:off x="860526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ïşḻïďê-Right Triangle 4"/>
            <p:cNvSpPr/>
            <p:nvPr/>
          </p:nvSpPr>
          <p:spPr>
            <a:xfrm rot="5400000">
              <a:off x="860525" y="1557908"/>
              <a:ext cx="1198892" cy="119889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4" name="ïşḻïďê-Right Triangle 5"/>
            <p:cNvSpPr/>
            <p:nvPr/>
          </p:nvSpPr>
          <p:spPr>
            <a:xfrm rot="16200000">
              <a:off x="2645190" y="4577445"/>
              <a:ext cx="1293162" cy="129316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6" name="ïşḻïďê-TextBox 25"/>
            <p:cNvSpPr txBox="1"/>
            <p:nvPr/>
          </p:nvSpPr>
          <p:spPr>
            <a:xfrm rot="18969360">
              <a:off x="933595" y="1729163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en-US" altLang="zh-CN" sz="240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ïşḻïďê-Freeform: Shape 29"/>
            <p:cNvSpPr>
              <a:spLocks noChangeAspect="1"/>
            </p:cNvSpPr>
            <p:nvPr/>
          </p:nvSpPr>
          <p:spPr bwMode="auto">
            <a:xfrm>
              <a:off x="3222635" y="5362810"/>
              <a:ext cx="529992" cy="330302"/>
            </a:xfrm>
            <a:custGeom>
              <a:avLst/>
              <a:gdLst>
                <a:gd name="T0" fmla="*/ 320 w 1962"/>
                <a:gd name="T1" fmla="*/ 1189 h 1222"/>
                <a:gd name="T2" fmla="*/ 2 w 1962"/>
                <a:gd name="T3" fmla="*/ 1124 h 1222"/>
                <a:gd name="T4" fmla="*/ 24 w 1962"/>
                <a:gd name="T5" fmla="*/ 1071 h 1222"/>
                <a:gd name="T6" fmla="*/ 369 w 1962"/>
                <a:gd name="T7" fmla="*/ 1082 h 1222"/>
                <a:gd name="T8" fmla="*/ 231 w 1962"/>
                <a:gd name="T9" fmla="*/ 789 h 1222"/>
                <a:gd name="T10" fmla="*/ 190 w 1962"/>
                <a:gd name="T11" fmla="*/ 814 h 1222"/>
                <a:gd name="T12" fmla="*/ 369 w 1962"/>
                <a:gd name="T13" fmla="*/ 1082 h 1222"/>
                <a:gd name="T14" fmla="*/ 1738 w 1962"/>
                <a:gd name="T15" fmla="*/ 1220 h 1222"/>
                <a:gd name="T16" fmla="*/ 1694 w 1962"/>
                <a:gd name="T17" fmla="*/ 1132 h 1222"/>
                <a:gd name="T18" fmla="*/ 695 w 1962"/>
                <a:gd name="T19" fmla="*/ 1145 h 1222"/>
                <a:gd name="T20" fmla="*/ 656 w 1962"/>
                <a:gd name="T21" fmla="*/ 1220 h 1222"/>
                <a:gd name="T22" fmla="*/ 361 w 1962"/>
                <a:gd name="T23" fmla="*/ 1189 h 1222"/>
                <a:gd name="T24" fmla="*/ 433 w 1962"/>
                <a:gd name="T25" fmla="*/ 1162 h 1222"/>
                <a:gd name="T26" fmla="*/ 425 w 1962"/>
                <a:gd name="T27" fmla="*/ 676 h 1222"/>
                <a:gd name="T28" fmla="*/ 775 w 1962"/>
                <a:gd name="T29" fmla="*/ 55 h 1222"/>
                <a:gd name="T30" fmla="*/ 1612 w 1962"/>
                <a:gd name="T31" fmla="*/ 102 h 1222"/>
                <a:gd name="T32" fmla="*/ 1922 w 1962"/>
                <a:gd name="T33" fmla="*/ 693 h 1222"/>
                <a:gd name="T34" fmla="*/ 1960 w 1962"/>
                <a:gd name="T35" fmla="*/ 1167 h 1222"/>
                <a:gd name="T36" fmla="*/ 610 w 1962"/>
                <a:gd name="T37" fmla="*/ 646 h 1222"/>
                <a:gd name="T38" fmla="*/ 1515 w 1962"/>
                <a:gd name="T39" fmla="*/ 237 h 1222"/>
                <a:gd name="T40" fmla="*/ 1379 w 1962"/>
                <a:gd name="T41" fmla="*/ 168 h 1222"/>
                <a:gd name="T42" fmla="*/ 742 w 1962"/>
                <a:gd name="T43" fmla="*/ 298 h 1222"/>
                <a:gd name="T44" fmla="*/ 778 w 1962"/>
                <a:gd name="T45" fmla="*/ 877 h 1222"/>
                <a:gd name="T46" fmla="*/ 546 w 1962"/>
                <a:gd name="T47" fmla="*/ 897 h 1222"/>
                <a:gd name="T48" fmla="*/ 778 w 1962"/>
                <a:gd name="T49" fmla="*/ 877 h 1222"/>
                <a:gd name="T50" fmla="*/ 1672 w 1962"/>
                <a:gd name="T51" fmla="*/ 689 h 1222"/>
                <a:gd name="T52" fmla="*/ 1691 w 1962"/>
                <a:gd name="T53" fmla="*/ 924 h 1222"/>
                <a:gd name="T54" fmla="*/ 82 w 1962"/>
                <a:gd name="T55" fmla="*/ 847 h 1222"/>
                <a:gd name="T56" fmla="*/ 33 w 1962"/>
                <a:gd name="T57" fmla="*/ 888 h 1222"/>
                <a:gd name="T58" fmla="*/ 333 w 1962"/>
                <a:gd name="T59" fmla="*/ 1157 h 1222"/>
                <a:gd name="T60" fmla="*/ 82 w 1962"/>
                <a:gd name="T61" fmla="*/ 847 h 1222"/>
                <a:gd name="T62" fmla="*/ 82 w 1962"/>
                <a:gd name="T63" fmla="*/ 847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62" h="1222">
                  <a:moveTo>
                    <a:pt x="49" y="1079"/>
                  </a:moveTo>
                  <a:cubicBezTo>
                    <a:pt x="320" y="1189"/>
                    <a:pt x="320" y="1189"/>
                    <a:pt x="320" y="1189"/>
                  </a:cubicBezTo>
                  <a:cubicBezTo>
                    <a:pt x="30" y="1151"/>
                    <a:pt x="30" y="1151"/>
                    <a:pt x="30" y="1151"/>
                  </a:cubicBezTo>
                  <a:cubicBezTo>
                    <a:pt x="8" y="1149"/>
                    <a:pt x="0" y="1137"/>
                    <a:pt x="2" y="1124"/>
                  </a:cubicBezTo>
                  <a:cubicBezTo>
                    <a:pt x="13" y="1085"/>
                    <a:pt x="13" y="1085"/>
                    <a:pt x="13" y="1085"/>
                  </a:cubicBezTo>
                  <a:cubicBezTo>
                    <a:pt x="13" y="1077"/>
                    <a:pt x="19" y="1074"/>
                    <a:pt x="24" y="1071"/>
                  </a:cubicBezTo>
                  <a:cubicBezTo>
                    <a:pt x="33" y="1068"/>
                    <a:pt x="41" y="1071"/>
                    <a:pt x="49" y="1079"/>
                  </a:cubicBezTo>
                  <a:close/>
                  <a:moveTo>
                    <a:pt x="369" y="1082"/>
                  </a:moveTo>
                  <a:cubicBezTo>
                    <a:pt x="256" y="811"/>
                    <a:pt x="256" y="811"/>
                    <a:pt x="256" y="811"/>
                  </a:cubicBezTo>
                  <a:cubicBezTo>
                    <a:pt x="248" y="797"/>
                    <a:pt x="239" y="789"/>
                    <a:pt x="231" y="789"/>
                  </a:cubicBezTo>
                  <a:cubicBezTo>
                    <a:pt x="228" y="789"/>
                    <a:pt x="225" y="789"/>
                    <a:pt x="223" y="792"/>
                  </a:cubicBezTo>
                  <a:cubicBezTo>
                    <a:pt x="190" y="814"/>
                    <a:pt x="190" y="814"/>
                    <a:pt x="190" y="814"/>
                  </a:cubicBezTo>
                  <a:cubicBezTo>
                    <a:pt x="176" y="822"/>
                    <a:pt x="179" y="836"/>
                    <a:pt x="193" y="850"/>
                  </a:cubicBezTo>
                  <a:lnTo>
                    <a:pt x="369" y="1082"/>
                  </a:lnTo>
                  <a:close/>
                  <a:moveTo>
                    <a:pt x="1926" y="1206"/>
                  </a:moveTo>
                  <a:cubicBezTo>
                    <a:pt x="1738" y="1220"/>
                    <a:pt x="1738" y="1220"/>
                    <a:pt x="1738" y="1220"/>
                  </a:cubicBezTo>
                  <a:cubicBezTo>
                    <a:pt x="1716" y="1222"/>
                    <a:pt x="1702" y="1206"/>
                    <a:pt x="1700" y="1187"/>
                  </a:cubicBezTo>
                  <a:cubicBezTo>
                    <a:pt x="1694" y="1132"/>
                    <a:pt x="1694" y="1132"/>
                    <a:pt x="1694" y="1132"/>
                  </a:cubicBezTo>
                  <a:cubicBezTo>
                    <a:pt x="1689" y="1068"/>
                    <a:pt x="1689" y="1068"/>
                    <a:pt x="1689" y="1068"/>
                  </a:cubicBezTo>
                  <a:cubicBezTo>
                    <a:pt x="695" y="1145"/>
                    <a:pt x="695" y="1145"/>
                    <a:pt x="695" y="1145"/>
                  </a:cubicBezTo>
                  <a:cubicBezTo>
                    <a:pt x="698" y="1178"/>
                    <a:pt x="698" y="1178"/>
                    <a:pt x="698" y="1178"/>
                  </a:cubicBezTo>
                  <a:cubicBezTo>
                    <a:pt x="700" y="1214"/>
                    <a:pt x="681" y="1220"/>
                    <a:pt x="656" y="1220"/>
                  </a:cubicBezTo>
                  <a:cubicBezTo>
                    <a:pt x="388" y="1220"/>
                    <a:pt x="388" y="1220"/>
                    <a:pt x="388" y="1220"/>
                  </a:cubicBezTo>
                  <a:cubicBezTo>
                    <a:pt x="372" y="1220"/>
                    <a:pt x="361" y="1205"/>
                    <a:pt x="361" y="1189"/>
                  </a:cubicBezTo>
                  <a:cubicBezTo>
                    <a:pt x="361" y="1173"/>
                    <a:pt x="372" y="1162"/>
                    <a:pt x="388" y="1162"/>
                  </a:cubicBezTo>
                  <a:cubicBezTo>
                    <a:pt x="433" y="1162"/>
                    <a:pt x="433" y="1162"/>
                    <a:pt x="433" y="1162"/>
                  </a:cubicBezTo>
                  <a:cubicBezTo>
                    <a:pt x="405" y="806"/>
                    <a:pt x="405" y="806"/>
                    <a:pt x="405" y="806"/>
                  </a:cubicBezTo>
                  <a:cubicBezTo>
                    <a:pt x="402" y="762"/>
                    <a:pt x="405" y="726"/>
                    <a:pt x="425" y="676"/>
                  </a:cubicBezTo>
                  <a:cubicBezTo>
                    <a:pt x="621" y="171"/>
                    <a:pt x="621" y="171"/>
                    <a:pt x="621" y="171"/>
                  </a:cubicBezTo>
                  <a:cubicBezTo>
                    <a:pt x="643" y="113"/>
                    <a:pt x="712" y="61"/>
                    <a:pt x="775" y="55"/>
                  </a:cubicBezTo>
                  <a:cubicBezTo>
                    <a:pt x="1438" y="5"/>
                    <a:pt x="1438" y="5"/>
                    <a:pt x="1438" y="5"/>
                  </a:cubicBezTo>
                  <a:cubicBezTo>
                    <a:pt x="1502" y="0"/>
                    <a:pt x="1579" y="42"/>
                    <a:pt x="1612" y="102"/>
                  </a:cubicBezTo>
                  <a:cubicBezTo>
                    <a:pt x="1883" y="568"/>
                    <a:pt x="1883" y="568"/>
                    <a:pt x="1883" y="568"/>
                  </a:cubicBezTo>
                  <a:cubicBezTo>
                    <a:pt x="1908" y="613"/>
                    <a:pt x="1919" y="648"/>
                    <a:pt x="1922" y="693"/>
                  </a:cubicBezTo>
                  <a:cubicBezTo>
                    <a:pt x="1954" y="1112"/>
                    <a:pt x="1954" y="1112"/>
                    <a:pt x="1954" y="1112"/>
                  </a:cubicBezTo>
                  <a:cubicBezTo>
                    <a:pt x="1960" y="1167"/>
                    <a:pt x="1960" y="1167"/>
                    <a:pt x="1960" y="1167"/>
                  </a:cubicBezTo>
                  <a:cubicBezTo>
                    <a:pt x="1962" y="1187"/>
                    <a:pt x="1946" y="1203"/>
                    <a:pt x="1926" y="1206"/>
                  </a:cubicBezTo>
                  <a:close/>
                  <a:moveTo>
                    <a:pt x="610" y="646"/>
                  </a:moveTo>
                  <a:cubicBezTo>
                    <a:pt x="1700" y="560"/>
                    <a:pt x="1700" y="560"/>
                    <a:pt x="1700" y="560"/>
                  </a:cubicBezTo>
                  <a:cubicBezTo>
                    <a:pt x="1515" y="237"/>
                    <a:pt x="1515" y="237"/>
                    <a:pt x="1515" y="237"/>
                  </a:cubicBezTo>
                  <a:cubicBezTo>
                    <a:pt x="1482" y="182"/>
                    <a:pt x="1454" y="165"/>
                    <a:pt x="1402" y="165"/>
                  </a:cubicBezTo>
                  <a:cubicBezTo>
                    <a:pt x="1394" y="165"/>
                    <a:pt x="1385" y="165"/>
                    <a:pt x="1379" y="168"/>
                  </a:cubicBezTo>
                  <a:cubicBezTo>
                    <a:pt x="864" y="207"/>
                    <a:pt x="864" y="207"/>
                    <a:pt x="864" y="207"/>
                  </a:cubicBezTo>
                  <a:cubicBezTo>
                    <a:pt x="794" y="209"/>
                    <a:pt x="770" y="229"/>
                    <a:pt x="742" y="298"/>
                  </a:cubicBezTo>
                  <a:lnTo>
                    <a:pt x="610" y="646"/>
                  </a:lnTo>
                  <a:close/>
                  <a:moveTo>
                    <a:pt x="778" y="877"/>
                  </a:moveTo>
                  <a:cubicBezTo>
                    <a:pt x="772" y="814"/>
                    <a:pt x="714" y="764"/>
                    <a:pt x="651" y="770"/>
                  </a:cubicBezTo>
                  <a:cubicBezTo>
                    <a:pt x="585" y="772"/>
                    <a:pt x="538" y="830"/>
                    <a:pt x="546" y="897"/>
                  </a:cubicBezTo>
                  <a:cubicBezTo>
                    <a:pt x="551" y="960"/>
                    <a:pt x="607" y="1010"/>
                    <a:pt x="670" y="1005"/>
                  </a:cubicBezTo>
                  <a:cubicBezTo>
                    <a:pt x="734" y="999"/>
                    <a:pt x="783" y="941"/>
                    <a:pt x="778" y="877"/>
                  </a:cubicBezTo>
                  <a:close/>
                  <a:moveTo>
                    <a:pt x="1799" y="797"/>
                  </a:moveTo>
                  <a:cubicBezTo>
                    <a:pt x="1794" y="733"/>
                    <a:pt x="1736" y="684"/>
                    <a:pt x="1672" y="689"/>
                  </a:cubicBezTo>
                  <a:cubicBezTo>
                    <a:pt x="1609" y="695"/>
                    <a:pt x="1562" y="753"/>
                    <a:pt x="1567" y="816"/>
                  </a:cubicBezTo>
                  <a:cubicBezTo>
                    <a:pt x="1573" y="880"/>
                    <a:pt x="1628" y="930"/>
                    <a:pt x="1691" y="924"/>
                  </a:cubicBezTo>
                  <a:cubicBezTo>
                    <a:pt x="1755" y="919"/>
                    <a:pt x="1805" y="861"/>
                    <a:pt x="1799" y="797"/>
                  </a:cubicBezTo>
                  <a:close/>
                  <a:moveTo>
                    <a:pt x="82" y="847"/>
                  </a:moveTo>
                  <a:cubicBezTo>
                    <a:pt x="77" y="847"/>
                    <a:pt x="71" y="850"/>
                    <a:pt x="66" y="855"/>
                  </a:cubicBezTo>
                  <a:cubicBezTo>
                    <a:pt x="33" y="888"/>
                    <a:pt x="33" y="888"/>
                    <a:pt x="33" y="888"/>
                  </a:cubicBezTo>
                  <a:cubicBezTo>
                    <a:pt x="18" y="902"/>
                    <a:pt x="25" y="918"/>
                    <a:pt x="47" y="935"/>
                  </a:cubicBezTo>
                  <a:cubicBezTo>
                    <a:pt x="333" y="1157"/>
                    <a:pt x="333" y="1157"/>
                    <a:pt x="333" y="1157"/>
                  </a:cubicBezTo>
                  <a:cubicBezTo>
                    <a:pt x="112" y="870"/>
                    <a:pt x="112" y="870"/>
                    <a:pt x="112" y="870"/>
                  </a:cubicBezTo>
                  <a:cubicBezTo>
                    <a:pt x="102" y="855"/>
                    <a:pt x="93" y="847"/>
                    <a:pt x="82" y="847"/>
                  </a:cubicBezTo>
                  <a:close/>
                  <a:moveTo>
                    <a:pt x="82" y="847"/>
                  </a:moveTo>
                  <a:cubicBezTo>
                    <a:pt x="82" y="847"/>
                    <a:pt x="82" y="847"/>
                    <a:pt x="82" y="8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代码分析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61083" y="2407803"/>
            <a:ext cx="3092196" cy="701920"/>
            <a:chOff x="2677265" y="1996356"/>
            <a:chExt cx="2084388" cy="602473"/>
          </a:xfrm>
        </p:grpSpPr>
        <p:sp>
          <p:nvSpPr>
            <p:cNvPr id="29" name="矩形 28"/>
            <p:cNvSpPr/>
            <p:nvPr/>
          </p:nvSpPr>
          <p:spPr>
            <a:xfrm>
              <a:off x="2677265" y="2346820"/>
              <a:ext cx="2084388" cy="2520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677265" y="1996356"/>
              <a:ext cx="2084387" cy="458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TraceApp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类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130600" y="2451346"/>
            <a:ext cx="3092196" cy="701920"/>
            <a:chOff x="2677265" y="1996356"/>
            <a:chExt cx="2084388" cy="602473"/>
          </a:xfrm>
        </p:grpSpPr>
        <p:sp>
          <p:nvSpPr>
            <p:cNvPr id="32" name="矩形 31"/>
            <p:cNvSpPr/>
            <p:nvPr/>
          </p:nvSpPr>
          <p:spPr>
            <a:xfrm>
              <a:off x="2677265" y="2346820"/>
              <a:ext cx="2084388" cy="2520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677265" y="1996356"/>
              <a:ext cx="2084387" cy="4596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dirty="0"/>
                <a:t>Follow</a:t>
              </a:r>
              <a:r>
                <a:rPr lang="zh-CN" altLang="en-US" sz="2400" b="1" dirty="0"/>
                <a:t>函数</a:t>
              </a:r>
              <a:endParaRPr lang="zh-CN" altLang="en-US" sz="2400" b="1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1631957" y="3270516"/>
            <a:ext cx="3573145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与蓝牙串口的交互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Serial.read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()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信息的处理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strtok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()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42257" y="3109723"/>
            <a:ext cx="3567686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通过计算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与屏幕中央的距离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控制左右轮的速度大小，以达到改变方向的目的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097464" y="345292"/>
            <a:ext cx="1997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err="1">
                <a:latin typeface="微软雅黑" panose="020B0503020204020204" charset="-122"/>
                <a:ea typeface="微软雅黑" panose="020B0503020204020204" charset="-122"/>
              </a:rPr>
              <a:t>TraceApp</a:t>
            </a:r>
            <a:endParaRPr lang="en-US" altLang="zh-CN" sz="32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7026" y="1060695"/>
            <a:ext cx="89553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class </a:t>
            </a:r>
            <a:r>
              <a:rPr lang="en-US" altLang="zh-CN" sz="2000" dirty="0" err="1"/>
              <a:t>TraceApp</a:t>
            </a:r>
            <a:endParaRPr lang="zh-CN" altLang="zh-CN" sz="2000" dirty="0"/>
          </a:p>
          <a:p>
            <a:r>
              <a:rPr lang="en-US" altLang="zh-CN" sz="2000" dirty="0"/>
              <a:t>{</a:t>
            </a:r>
            <a:endParaRPr lang="zh-CN" altLang="zh-CN" sz="2000" dirty="0"/>
          </a:p>
          <a:p>
            <a:r>
              <a:rPr lang="en-US" altLang="zh-CN" sz="2000" dirty="0"/>
              <a:t>  public: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TraceApp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HardwareSerial</a:t>
            </a:r>
            <a:r>
              <a:rPr lang="en-US" altLang="zh-CN" sz="2000" dirty="0"/>
              <a:t> &amp;</a:t>
            </a:r>
            <a:r>
              <a:rPr lang="en-US" altLang="zh-CN" sz="2000" dirty="0" err="1"/>
              <a:t>uart</a:t>
            </a:r>
            <a:r>
              <a:rPr lang="en-US" altLang="zh-CN" sz="2000" dirty="0"/>
              <a:t>, uint32_t baud = 9600); //</a:t>
            </a:r>
            <a:r>
              <a:rPr lang="zh-CN" altLang="zh-CN" sz="2000" dirty="0"/>
              <a:t>构造函数</a:t>
            </a:r>
            <a:r>
              <a:rPr lang="en-US" altLang="zh-CN" sz="2000" dirty="0"/>
              <a:t>  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getX</a:t>
            </a:r>
            <a:r>
              <a:rPr lang="en-US" altLang="zh-CN" sz="2000" dirty="0"/>
              <a:t>(void);         //</a:t>
            </a:r>
            <a:r>
              <a:rPr lang="zh-CN" altLang="zh-CN" sz="2000" dirty="0"/>
              <a:t>返回</a:t>
            </a:r>
            <a:r>
              <a:rPr lang="en-US" altLang="zh-CN" sz="2000" dirty="0"/>
              <a:t>X 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getY</a:t>
            </a:r>
            <a:r>
              <a:rPr lang="en-US" altLang="zh-CN" sz="2000" dirty="0"/>
              <a:t>(void);        //</a:t>
            </a:r>
            <a:r>
              <a:rPr lang="zh-CN" altLang="zh-CN" sz="2000" dirty="0"/>
              <a:t>返回</a:t>
            </a:r>
            <a:r>
              <a:rPr lang="en-US" altLang="zh-CN" sz="2000" dirty="0"/>
              <a:t>Y 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getT</a:t>
            </a:r>
            <a:r>
              <a:rPr lang="en-US" altLang="zh-CN" sz="2000" dirty="0"/>
              <a:t>(void);       //</a:t>
            </a:r>
            <a:r>
              <a:rPr lang="zh-CN" altLang="zh-CN" sz="2000" dirty="0"/>
              <a:t>返回</a:t>
            </a:r>
            <a:r>
              <a:rPr lang="en-US" altLang="zh-CN" sz="2000" dirty="0"/>
              <a:t>T </a:t>
            </a:r>
            <a:endParaRPr lang="zh-CN" altLang="zh-CN" sz="2000" dirty="0"/>
          </a:p>
          <a:p>
            <a:r>
              <a:rPr lang="en-US" altLang="zh-CN" sz="2000" dirty="0"/>
              <a:t>    void begin(void);    //</a:t>
            </a:r>
            <a:r>
              <a:rPr lang="en-US" altLang="zh-CN" sz="2000" dirty="0" err="1"/>
              <a:t>Serial.begin</a:t>
            </a:r>
            <a:r>
              <a:rPr lang="en-US" altLang="zh-CN" sz="2000" dirty="0"/>
              <a:t>()</a:t>
            </a:r>
            <a:endParaRPr lang="zh-CN" altLang="zh-CN" sz="2000" dirty="0"/>
          </a:p>
          <a:p>
            <a:r>
              <a:rPr lang="en-US" altLang="zh-CN" sz="2000" dirty="0"/>
              <a:t>    void routine(void);  //</a:t>
            </a:r>
            <a:r>
              <a:rPr lang="zh-CN" altLang="zh-CN" sz="2000" dirty="0"/>
              <a:t>不停接收传输的数据  处理数据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bool</a:t>
            </a:r>
            <a:r>
              <a:rPr lang="en-US" altLang="zh-CN" sz="2000" dirty="0"/>
              <a:t> valid(void);    //</a:t>
            </a:r>
            <a:r>
              <a:rPr lang="zh-CN" altLang="zh-CN" sz="2000" dirty="0"/>
              <a:t>判断目标是否有效</a:t>
            </a:r>
            <a:endParaRPr lang="zh-CN" altLang="zh-CN" sz="2000" dirty="0"/>
          </a:p>
          <a:p>
            <a:r>
              <a:rPr lang="en-US" altLang="zh-CN" sz="2000" dirty="0"/>
              <a:t>  private: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HardwareSerial</a:t>
            </a:r>
            <a:r>
              <a:rPr lang="en-US" altLang="zh-CN" sz="2000" dirty="0"/>
              <a:t> *</a:t>
            </a:r>
            <a:r>
              <a:rPr lang="en-US" altLang="zh-CN" sz="2000" dirty="0" err="1"/>
              <a:t>m_puart</a:t>
            </a:r>
            <a:r>
              <a:rPr lang="en-US" altLang="zh-CN" sz="2000" dirty="0"/>
              <a:t>;  //</a:t>
            </a:r>
            <a:r>
              <a:rPr lang="zh-CN" altLang="zh-CN" sz="2000" dirty="0"/>
              <a:t>蓝牙串口（</a:t>
            </a:r>
            <a:r>
              <a:rPr lang="en-US" altLang="zh-CN" sz="2000" dirty="0"/>
              <a:t>Serial</a:t>
            </a:r>
            <a:r>
              <a:rPr lang="zh-CN" altLang="zh-CN" sz="2000" dirty="0"/>
              <a:t>）</a:t>
            </a:r>
            <a:endParaRPr lang="zh-CN" altLang="zh-CN" sz="2000" dirty="0"/>
          </a:p>
          <a:p>
            <a:r>
              <a:rPr lang="en-US" altLang="zh-CN" sz="2000" dirty="0"/>
              <a:t>    char </a:t>
            </a:r>
            <a:r>
              <a:rPr lang="en-US" altLang="zh-CN" sz="2000" dirty="0" err="1"/>
              <a:t>comdata</a:t>
            </a:r>
            <a:r>
              <a:rPr lang="en-US" altLang="zh-CN" sz="2000" dirty="0"/>
              <a:t>[50], </a:t>
            </a:r>
            <a:r>
              <a:rPr lang="en-US" altLang="zh-CN" sz="2000" dirty="0" err="1"/>
              <a:t>data_p</a:t>
            </a:r>
            <a:r>
              <a:rPr lang="en-US" altLang="zh-CN" sz="2000" dirty="0"/>
              <a:t>;  //</a:t>
            </a:r>
            <a:r>
              <a:rPr lang="zh-CN" altLang="zh-CN" sz="2000" dirty="0"/>
              <a:t>蓝牙串口接收到的字符串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 </a:t>
            </a:r>
            <a:r>
              <a:rPr lang="en-US" altLang="zh-CN" sz="2000" dirty="0" err="1"/>
              <a:t>dataX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dataY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dataT</a:t>
            </a:r>
            <a:r>
              <a:rPr lang="en-US" altLang="zh-CN" sz="2000" dirty="0"/>
              <a:t>;   //</a:t>
            </a:r>
            <a:r>
              <a:rPr lang="zh-CN" altLang="zh-CN" sz="2000" dirty="0"/>
              <a:t>目标物体坐标和大小</a:t>
            </a:r>
            <a:endParaRPr lang="zh-CN" altLang="zh-CN" sz="2000" dirty="0"/>
          </a:p>
          <a:p>
            <a:r>
              <a:rPr lang="en-US" altLang="zh-CN" sz="2000" dirty="0"/>
              <a:t>    uint32_t _baud;          //</a:t>
            </a:r>
            <a:r>
              <a:rPr lang="zh-CN" altLang="zh-CN" sz="2000" dirty="0"/>
              <a:t>波特率（</a:t>
            </a:r>
            <a:r>
              <a:rPr lang="en-US" altLang="zh-CN" sz="2000" dirty="0"/>
              <a:t>9600</a:t>
            </a:r>
            <a:r>
              <a:rPr lang="zh-CN" altLang="zh-CN" sz="2000" dirty="0"/>
              <a:t>）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bool</a:t>
            </a:r>
            <a:r>
              <a:rPr lang="en-US" altLang="zh-CN" sz="2000" dirty="0"/>
              <a:t> _valid;             //</a:t>
            </a:r>
            <a:r>
              <a:rPr lang="zh-CN" altLang="zh-CN" sz="2000" dirty="0"/>
              <a:t>目标物是否有效（</a:t>
            </a:r>
            <a:r>
              <a:rPr lang="en-US" altLang="zh-CN" sz="2000" dirty="0"/>
              <a:t>true or false</a:t>
            </a:r>
            <a:r>
              <a:rPr lang="zh-CN" altLang="zh-CN" sz="2000" dirty="0"/>
              <a:t>）</a:t>
            </a:r>
            <a:endParaRPr lang="zh-CN" altLang="zh-CN" sz="2000" dirty="0"/>
          </a:p>
          <a:p>
            <a:r>
              <a:rPr lang="en-US" altLang="zh-CN" sz="2000" dirty="0"/>
              <a:t> </a:t>
            </a:r>
            <a:endParaRPr lang="zh-CN" altLang="zh-CN" sz="2000" dirty="0"/>
          </a:p>
          <a:p>
            <a:r>
              <a:rPr lang="en-US" altLang="zh-CN" sz="2000" dirty="0"/>
              <a:t>};</a:t>
            </a:r>
            <a:endParaRPr lang="zh-CN" altLang="zh-CN" sz="2000" dirty="0"/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硬件组装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0" name="图片占位符 79" descr="C:\Users\dell\Desktop\马达与轮子.jpg马达与轮子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922020" y="1441451"/>
            <a:ext cx="5112038" cy="2875523"/>
          </a:xfrm>
        </p:spPr>
      </p:pic>
      <p:pic>
        <p:nvPicPr>
          <p:cNvPr id="81" name="图片占位符 80" descr="C:\Users\dell\Desktop\上下底板连接.jpg上下底板连接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6379052" y="1430492"/>
            <a:ext cx="5148038" cy="2896051"/>
          </a:xfrm>
        </p:spPr>
      </p:pic>
      <p:sp>
        <p:nvSpPr>
          <p:cNvPr id="13" name="文本框 12"/>
          <p:cNvSpPr txBox="1"/>
          <p:nvPr/>
        </p:nvSpPr>
        <p:spPr>
          <a:xfrm>
            <a:off x="1311910" y="4465955"/>
            <a:ext cx="38735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、电机固定在下底盘上，四个轮子插在电机轴上。三个循迹模块固定在下底盘前端。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22390" y="4624070"/>
            <a:ext cx="4836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、上下底盘之间用铜柱连接。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097464" y="345292"/>
            <a:ext cx="1997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err="1">
                <a:latin typeface="微软雅黑" panose="020B0503020204020204" charset="-122"/>
                <a:ea typeface="微软雅黑" panose="020B0503020204020204" charset="-122"/>
              </a:rPr>
              <a:t>TraceApp</a:t>
            </a:r>
            <a:endParaRPr lang="en-US" altLang="zh-CN" sz="32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412" y="1321952"/>
            <a:ext cx="1048838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/>
              <a:t>其中</a:t>
            </a:r>
            <a:r>
              <a:rPr lang="en-US" altLang="zh-CN" sz="2800" dirty="0"/>
              <a:t>routine</a:t>
            </a:r>
            <a:r>
              <a:rPr lang="zh-CN" altLang="zh-CN" sz="2800" dirty="0"/>
              <a:t>函数：</a:t>
            </a:r>
            <a:endParaRPr lang="en-US" altLang="zh-CN" sz="2800" dirty="0"/>
          </a:p>
          <a:p>
            <a:endParaRPr lang="zh-CN" altLang="zh-CN" sz="2800" dirty="0"/>
          </a:p>
          <a:p>
            <a:r>
              <a:rPr lang="en-US" altLang="zh-CN" sz="2000" dirty="0"/>
              <a:t>void </a:t>
            </a:r>
            <a:r>
              <a:rPr lang="en-US" altLang="zh-CN" sz="2000" dirty="0" err="1"/>
              <a:t>TraceApp</a:t>
            </a:r>
            <a:r>
              <a:rPr lang="en-US" altLang="zh-CN" sz="2000" dirty="0"/>
              <a:t>::routine(void)</a:t>
            </a:r>
            <a:endParaRPr lang="zh-CN" altLang="zh-CN" sz="2000" dirty="0"/>
          </a:p>
          <a:p>
            <a:r>
              <a:rPr lang="en-US" altLang="zh-CN" sz="2000" dirty="0"/>
              <a:t>{</a:t>
            </a:r>
            <a:endParaRPr lang="zh-CN" altLang="zh-CN" sz="2000" dirty="0"/>
          </a:p>
          <a:p>
            <a:r>
              <a:rPr lang="en-US" altLang="zh-CN" sz="2000" dirty="0"/>
              <a:t>  while (</a:t>
            </a:r>
            <a:r>
              <a:rPr lang="en-US" altLang="zh-CN" sz="2000" dirty="0" err="1"/>
              <a:t>m_puart</a:t>
            </a:r>
            <a:r>
              <a:rPr lang="en-US" altLang="zh-CN" sz="2000" dirty="0"/>
              <a:t>-&gt;available() &gt; 0) //</a:t>
            </a:r>
            <a:r>
              <a:rPr lang="zh-CN" altLang="zh-CN" sz="2000" dirty="0"/>
              <a:t>如果串口能获取到字节 </a:t>
            </a:r>
            <a:endParaRPr lang="zh-CN" altLang="zh-CN" sz="2000" dirty="0"/>
          </a:p>
          <a:p>
            <a:r>
              <a:rPr lang="en-US" altLang="zh-CN" sz="2000" dirty="0"/>
              <a:t>  {</a:t>
            </a:r>
            <a:endParaRPr lang="zh-CN" altLang="zh-CN" sz="2000" dirty="0"/>
          </a:p>
          <a:p>
            <a:r>
              <a:rPr lang="en-US" altLang="zh-CN" sz="2000" dirty="0"/>
              <a:t>    char </a:t>
            </a:r>
            <a:r>
              <a:rPr lang="en-US" altLang="zh-CN" sz="2000" dirty="0" err="1"/>
              <a:t>nullByte</a:t>
            </a:r>
            <a:r>
              <a:rPr lang="en-US" altLang="zh-CN" sz="2000" dirty="0"/>
              <a:t> = char(</a:t>
            </a:r>
            <a:r>
              <a:rPr lang="en-US" altLang="zh-CN" sz="2000" dirty="0" err="1"/>
              <a:t>m_puart</a:t>
            </a:r>
            <a:r>
              <a:rPr lang="en-US" altLang="zh-CN" sz="2000" dirty="0"/>
              <a:t>-&gt;read());//</a:t>
            </a:r>
            <a:r>
              <a:rPr lang="zh-CN" altLang="zh-CN" sz="2000" dirty="0"/>
              <a:t>函数</a:t>
            </a:r>
            <a:r>
              <a:rPr lang="en-US" altLang="zh-CN" sz="2000" dirty="0"/>
              <a:t> read() </a:t>
            </a:r>
            <a:r>
              <a:rPr lang="zh-CN" altLang="zh-CN" sz="2000" dirty="0"/>
              <a:t>获取数据流中第一个字节数据 </a:t>
            </a:r>
            <a:endParaRPr lang="zh-CN" altLang="zh-CN" sz="2000" dirty="0"/>
          </a:p>
          <a:p>
            <a:r>
              <a:rPr lang="en-US" altLang="zh-CN" sz="2000" dirty="0"/>
              <a:t>    if (</a:t>
            </a:r>
            <a:r>
              <a:rPr lang="en-US" altLang="zh-CN" sz="2000" dirty="0" err="1"/>
              <a:t>nullByte</a:t>
            </a:r>
            <a:r>
              <a:rPr lang="en-US" altLang="zh-CN" sz="2000" dirty="0"/>
              <a:t> != ';')             //</a:t>
            </a:r>
            <a:r>
              <a:rPr lang="zh-CN" altLang="zh-CN" sz="2000" dirty="0"/>
              <a:t>遇到结束符之前，不停接收数据 </a:t>
            </a:r>
            <a:endParaRPr lang="zh-CN" altLang="zh-CN" sz="2000" dirty="0"/>
          </a:p>
          <a:p>
            <a:r>
              <a:rPr lang="en-US" altLang="zh-CN" sz="2000" dirty="0"/>
              <a:t>    {</a:t>
            </a:r>
            <a:endParaRPr lang="zh-CN" altLang="zh-CN" sz="2000" dirty="0"/>
          </a:p>
          <a:p>
            <a:r>
              <a:rPr lang="en-US" altLang="zh-CN" sz="2000" dirty="0"/>
              <a:t>      </a:t>
            </a:r>
            <a:r>
              <a:rPr lang="en-US" altLang="zh-CN" sz="2000" dirty="0" err="1"/>
              <a:t>comdata</a:t>
            </a:r>
            <a:r>
              <a:rPr lang="en-US" altLang="zh-CN" sz="2000" dirty="0"/>
              <a:t>[</a:t>
            </a:r>
            <a:r>
              <a:rPr lang="en-US" altLang="zh-CN" sz="2000" dirty="0" err="1"/>
              <a:t>data_p</a:t>
            </a:r>
            <a:r>
              <a:rPr lang="en-US" altLang="zh-CN" sz="2000" dirty="0"/>
              <a:t>] = </a:t>
            </a:r>
            <a:r>
              <a:rPr lang="en-US" altLang="zh-CN" sz="2000" dirty="0" err="1"/>
              <a:t>nullByte</a:t>
            </a:r>
            <a:r>
              <a:rPr lang="en-US" altLang="zh-CN" sz="2000" dirty="0"/>
              <a:t> ;</a:t>
            </a:r>
            <a:endParaRPr lang="zh-CN" altLang="zh-CN" sz="2000" dirty="0"/>
          </a:p>
          <a:p>
            <a:r>
              <a:rPr lang="en-US" altLang="zh-CN" sz="2000" dirty="0"/>
              <a:t>      </a:t>
            </a:r>
            <a:r>
              <a:rPr lang="en-US" altLang="zh-CN" sz="2000" dirty="0" err="1"/>
              <a:t>data_p</a:t>
            </a:r>
            <a:r>
              <a:rPr lang="en-US" altLang="zh-CN" sz="2000" dirty="0"/>
              <a:t>++ ;</a:t>
            </a:r>
            <a:endParaRPr lang="zh-CN" altLang="zh-CN" sz="2000" dirty="0"/>
          </a:p>
          <a:p>
            <a:r>
              <a:rPr lang="en-US" altLang="zh-CN" sz="2000" dirty="0"/>
              <a:t>    }</a:t>
            </a:r>
            <a:endParaRPr lang="zh-CN" altLang="zh-CN" sz="2000" dirty="0"/>
          </a:p>
          <a:p>
            <a:endParaRPr lang="zh-CN" altLang="zh-CN" sz="2000" dirty="0"/>
          </a:p>
        </p:txBody>
      </p:sp>
      <p:sp>
        <p:nvSpPr>
          <p:cNvPr id="6" name="任意多边形 5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097464" y="345292"/>
            <a:ext cx="199707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err="1">
                <a:latin typeface="微软雅黑" panose="020B0503020204020204" charset="-122"/>
                <a:ea typeface="微软雅黑" panose="020B0503020204020204" charset="-122"/>
              </a:rPr>
              <a:t>TraceApp</a:t>
            </a:r>
            <a:endParaRPr lang="en-US" altLang="zh-CN" sz="32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260" y="930067"/>
            <a:ext cx="89553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 else                            // </a:t>
            </a:r>
            <a:r>
              <a:rPr lang="zh-CN" altLang="zh-CN" sz="2000" dirty="0"/>
              <a:t>字符串处理（</a:t>
            </a:r>
            <a:r>
              <a:rPr lang="en-US" altLang="zh-CN" sz="2000" dirty="0" err="1"/>
              <a:t>strtok</a:t>
            </a:r>
            <a:r>
              <a:rPr lang="en-US" altLang="zh-CN" sz="2000" dirty="0"/>
              <a:t> </a:t>
            </a:r>
            <a:r>
              <a:rPr lang="zh-CN" altLang="zh-CN" sz="2000" dirty="0"/>
              <a:t>分割字符串得到相应</a:t>
            </a:r>
            <a:r>
              <a:rPr lang="en-US" altLang="zh-CN" sz="2000" dirty="0"/>
              <a:t>data</a:t>
            </a:r>
            <a:r>
              <a:rPr lang="zh-CN" altLang="zh-CN" sz="2000" dirty="0"/>
              <a:t>） </a:t>
            </a:r>
            <a:endParaRPr lang="zh-CN" altLang="zh-CN" sz="2000" dirty="0"/>
          </a:p>
          <a:p>
            <a:r>
              <a:rPr lang="en-US" altLang="zh-CN" sz="2000" dirty="0"/>
              <a:t>    {</a:t>
            </a:r>
            <a:endParaRPr lang="zh-CN" altLang="zh-CN" sz="2000" dirty="0"/>
          </a:p>
          <a:p>
            <a:r>
              <a:rPr lang="en-US" altLang="zh-CN" sz="2000" dirty="0"/>
              <a:t>      </a:t>
            </a:r>
            <a:r>
              <a:rPr lang="en-US" altLang="zh-CN" sz="2000" dirty="0" err="1"/>
              <a:t>comdata</a:t>
            </a:r>
            <a:r>
              <a:rPr lang="en-US" altLang="zh-CN" sz="2000" dirty="0"/>
              <a:t>[</a:t>
            </a:r>
            <a:r>
              <a:rPr lang="en-US" altLang="zh-CN" sz="2000" dirty="0" err="1"/>
              <a:t>data_p</a:t>
            </a:r>
            <a:r>
              <a:rPr lang="en-US" altLang="zh-CN" sz="2000" dirty="0"/>
              <a:t>] = </a:t>
            </a:r>
            <a:r>
              <a:rPr lang="en-US" altLang="zh-CN" sz="2000" dirty="0" err="1"/>
              <a:t>nullByte</a:t>
            </a:r>
            <a:r>
              <a:rPr lang="en-US" altLang="zh-CN" sz="2000" dirty="0"/>
              <a:t>;</a:t>
            </a:r>
            <a:endParaRPr lang="zh-CN" altLang="zh-CN" sz="2000" dirty="0"/>
          </a:p>
          <a:p>
            <a:r>
              <a:rPr lang="en-US" altLang="zh-CN" sz="2000" dirty="0"/>
              <a:t>      </a:t>
            </a:r>
            <a:r>
              <a:rPr lang="en-US" altLang="zh-CN" sz="2000" dirty="0" err="1"/>
              <a:t>data_p</a:t>
            </a:r>
            <a:r>
              <a:rPr lang="en-US" altLang="zh-CN" sz="2000" dirty="0"/>
              <a:t> = 0;</a:t>
            </a:r>
            <a:endParaRPr lang="zh-CN" altLang="zh-CN" sz="2000" dirty="0"/>
          </a:p>
          <a:p>
            <a:r>
              <a:rPr lang="en-US" altLang="zh-CN" sz="2000" dirty="0"/>
              <a:t> </a:t>
            </a:r>
            <a:endParaRPr lang="zh-CN" altLang="zh-CN" sz="2000" dirty="0"/>
          </a:p>
          <a:p>
            <a:r>
              <a:rPr lang="en-US" altLang="zh-CN" sz="2000" dirty="0"/>
              <a:t>      if ((char)</a:t>
            </a:r>
            <a:r>
              <a:rPr lang="en-US" altLang="zh-CN" sz="2000" dirty="0" err="1"/>
              <a:t>comdata</a:t>
            </a:r>
            <a:r>
              <a:rPr lang="en-US" altLang="zh-CN" sz="2000" dirty="0"/>
              <a:t>[0] == 'o')</a:t>
            </a:r>
            <a:endParaRPr lang="zh-CN" altLang="zh-CN" sz="2000" dirty="0"/>
          </a:p>
          <a:p>
            <a:r>
              <a:rPr lang="en-US" altLang="zh-CN" sz="2000" dirty="0"/>
              <a:t>      {</a:t>
            </a:r>
            <a:endParaRPr lang="zh-CN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strtok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comdata</a:t>
            </a:r>
            <a:r>
              <a:rPr lang="en-US" altLang="zh-CN" sz="2000" dirty="0"/>
              <a:t>, ",");</a:t>
            </a:r>
            <a:endParaRPr lang="zh-CN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dataX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atof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strtok</a:t>
            </a:r>
            <a:r>
              <a:rPr lang="en-US" altLang="zh-CN" sz="2000" dirty="0"/>
              <a:t>(NULL, ","));</a:t>
            </a:r>
            <a:endParaRPr lang="zh-CN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dataY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atof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strtok</a:t>
            </a:r>
            <a:r>
              <a:rPr lang="en-US" altLang="zh-CN" sz="2000" dirty="0"/>
              <a:t>(NULL, ","));</a:t>
            </a:r>
            <a:endParaRPr lang="zh-CN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dataT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atof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strtok</a:t>
            </a:r>
            <a:r>
              <a:rPr lang="en-US" altLang="zh-CN" sz="2000" dirty="0"/>
              <a:t>(NULL, ";"));</a:t>
            </a:r>
            <a:endParaRPr lang="zh-CN" altLang="zh-CN" sz="2000" dirty="0"/>
          </a:p>
          <a:p>
            <a:r>
              <a:rPr lang="en-US" altLang="zh-CN" sz="2000" dirty="0"/>
              <a:t>        _valid = true;</a:t>
            </a:r>
            <a:endParaRPr lang="zh-CN" altLang="zh-CN" sz="2000" dirty="0"/>
          </a:p>
          <a:p>
            <a:r>
              <a:rPr lang="en-US" altLang="zh-CN" sz="2000" dirty="0"/>
              <a:t>      }</a:t>
            </a:r>
            <a:endParaRPr lang="zh-CN" altLang="zh-CN" sz="2000" dirty="0"/>
          </a:p>
          <a:p>
            <a:r>
              <a:rPr lang="en-US" altLang="zh-CN" sz="2000" dirty="0"/>
              <a:t>      else</a:t>
            </a:r>
            <a:endParaRPr lang="zh-CN" altLang="zh-CN" sz="2000" dirty="0"/>
          </a:p>
          <a:p>
            <a:r>
              <a:rPr lang="en-US" altLang="zh-CN" sz="2000" dirty="0"/>
              <a:t>      {</a:t>
            </a:r>
            <a:endParaRPr lang="zh-CN" altLang="zh-CN" sz="2000" dirty="0"/>
          </a:p>
          <a:p>
            <a:r>
              <a:rPr lang="en-US" altLang="zh-CN" sz="2000" dirty="0"/>
              <a:t>        _valid = false;</a:t>
            </a:r>
            <a:endParaRPr lang="zh-CN" altLang="zh-CN" sz="2000" dirty="0"/>
          </a:p>
          <a:p>
            <a:r>
              <a:rPr lang="en-US" altLang="zh-CN" sz="2000" dirty="0"/>
              <a:t>      }</a:t>
            </a:r>
            <a:endParaRPr lang="zh-CN" altLang="zh-CN" sz="2000" dirty="0"/>
          </a:p>
          <a:p>
            <a:r>
              <a:rPr lang="en-US" altLang="zh-CN" sz="2000" dirty="0"/>
              <a:t>    }</a:t>
            </a:r>
            <a:endParaRPr lang="zh-CN" altLang="zh-CN" sz="2000" dirty="0"/>
          </a:p>
        </p:txBody>
      </p:sp>
      <p:sp>
        <p:nvSpPr>
          <p:cNvPr id="6" name="任意多边形 5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63481" y="345292"/>
            <a:ext cx="226504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Follow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260" y="1294076"/>
            <a:ext cx="10331369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/>
              <a:t>计算</a:t>
            </a:r>
            <a:r>
              <a:rPr lang="en-US" altLang="zh-CN" sz="2000" b="1" dirty="0"/>
              <a:t>X</a:t>
            </a:r>
            <a:r>
              <a:rPr lang="zh-CN" altLang="zh-CN" sz="2000" b="1" dirty="0"/>
              <a:t>，</a:t>
            </a:r>
            <a:r>
              <a:rPr lang="en-US" altLang="zh-CN" sz="2000" b="1" dirty="0"/>
              <a:t>Y</a:t>
            </a:r>
            <a:r>
              <a:rPr lang="zh-CN" altLang="zh-CN" sz="2000" b="1" dirty="0"/>
              <a:t>与屏幕中央的距离</a:t>
            </a:r>
            <a:endParaRPr lang="en-US" altLang="zh-CN" sz="2000" b="1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yc</a:t>
            </a:r>
            <a:r>
              <a:rPr lang="en-US" altLang="zh-CN" dirty="0"/>
              <a:t>=y-174;//y</a:t>
            </a:r>
            <a:r>
              <a:rPr lang="zh-CN" altLang="en-US" dirty="0"/>
              <a:t>偏移差值</a:t>
            </a:r>
            <a:endParaRPr lang="zh-CN" altLang="en-US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xc=x-124;//x</a:t>
            </a:r>
            <a:r>
              <a:rPr lang="zh-CN" altLang="en-US" dirty="0"/>
              <a:t>偏移差值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sz="2000" b="1" dirty="0"/>
              <a:t>设置较大的</a:t>
            </a:r>
            <a:r>
              <a:rPr lang="en-US" altLang="zh-CN" sz="2000" b="1" dirty="0" err="1"/>
              <a:t>pwm</a:t>
            </a:r>
            <a:r>
              <a:rPr lang="zh-CN" altLang="zh-CN" sz="2000" b="1" dirty="0"/>
              <a:t>和较小的</a:t>
            </a:r>
            <a:r>
              <a:rPr lang="en-US" altLang="zh-CN" sz="2000" b="1" dirty="0" err="1"/>
              <a:t>pwm</a:t>
            </a:r>
            <a:endParaRPr lang="en-US" altLang="zh-CN" sz="2000" b="1" dirty="0"/>
          </a:p>
          <a:p>
            <a:r>
              <a:rPr lang="en-US" altLang="zh-CN" dirty="0" err="1"/>
              <a:t>big_pwm</a:t>
            </a:r>
            <a:r>
              <a:rPr lang="en-US" altLang="zh-CN" dirty="0"/>
              <a:t>=</a:t>
            </a:r>
            <a:r>
              <a:rPr lang="en-US" altLang="zh-CN" dirty="0" err="1"/>
              <a:t>yc</a:t>
            </a:r>
            <a:r>
              <a:rPr lang="en-US" altLang="zh-CN" dirty="0"/>
              <a:t>*2+xc*1.7; </a:t>
            </a:r>
            <a:endParaRPr lang="zh-CN" altLang="zh-CN" dirty="0"/>
          </a:p>
          <a:p>
            <a:r>
              <a:rPr lang="en-US" altLang="zh-CN" dirty="0" err="1"/>
              <a:t>small_pwm</a:t>
            </a:r>
            <a:r>
              <a:rPr lang="en-US" altLang="zh-CN" dirty="0"/>
              <a:t>=</a:t>
            </a:r>
            <a:r>
              <a:rPr lang="en-US" altLang="zh-CN" dirty="0" err="1"/>
              <a:t>yc</a:t>
            </a:r>
            <a:r>
              <a:rPr lang="en-US" altLang="zh-CN" dirty="0"/>
              <a:t>*2-xc*1.7;</a:t>
            </a:r>
            <a:endParaRPr lang="en-US" altLang="zh-CN" dirty="0"/>
          </a:p>
          <a:p>
            <a:r>
              <a:rPr lang="en-US" altLang="zh-CN" dirty="0" err="1"/>
              <a:t>big_pwm</a:t>
            </a:r>
            <a:r>
              <a:rPr lang="en-US" altLang="zh-CN" dirty="0"/>
              <a:t>=constrain(big_pwm,0,180);//</a:t>
            </a:r>
            <a:r>
              <a:rPr lang="zh-CN" altLang="en-US" dirty="0"/>
              <a:t>限制</a:t>
            </a:r>
            <a:r>
              <a:rPr lang="en-US" altLang="zh-CN" dirty="0"/>
              <a:t>PWM</a:t>
            </a:r>
            <a:endParaRPr lang="en-US" altLang="zh-CN" dirty="0"/>
          </a:p>
          <a:p>
            <a:r>
              <a:rPr lang="en-US" altLang="zh-CN" dirty="0" err="1"/>
              <a:t>small_pwm</a:t>
            </a:r>
            <a:r>
              <a:rPr lang="en-US" altLang="zh-CN" dirty="0"/>
              <a:t>=constrain(small_pwm,0,180);//</a:t>
            </a:r>
            <a:r>
              <a:rPr lang="zh-CN" altLang="en-US" dirty="0"/>
              <a:t>限制</a:t>
            </a:r>
            <a:r>
              <a:rPr lang="en-US" altLang="zh-CN" dirty="0"/>
              <a:t>PWM</a:t>
            </a:r>
            <a:endParaRPr lang="zh-CN" altLang="zh-CN" dirty="0"/>
          </a:p>
          <a:p>
            <a:endParaRPr lang="en-US" altLang="zh-CN" sz="2000" dirty="0"/>
          </a:p>
          <a:p>
            <a:r>
              <a:rPr lang="zh-CN" altLang="en-US" sz="2000" b="1" dirty="0"/>
              <a:t>通过</a:t>
            </a:r>
            <a:r>
              <a:rPr lang="en-US" altLang="zh-CN" sz="2000" b="1" dirty="0"/>
              <a:t>X,Y</a:t>
            </a:r>
            <a:r>
              <a:rPr lang="zh-CN" altLang="en-US" sz="2000" b="1" dirty="0"/>
              <a:t>的比较判断前进方向</a:t>
            </a:r>
            <a:endParaRPr lang="en-US" altLang="zh-CN" sz="2000" b="1" dirty="0"/>
          </a:p>
          <a:p>
            <a:r>
              <a:rPr lang="zh-CN" altLang="zh-CN" dirty="0"/>
              <a:t>正前方</a:t>
            </a:r>
            <a:r>
              <a:rPr lang="en-US" altLang="zh-CN" dirty="0"/>
              <a:t>/</a:t>
            </a:r>
            <a:r>
              <a:rPr lang="zh-CN" altLang="zh-CN" dirty="0"/>
              <a:t>正后方</a:t>
            </a:r>
            <a:r>
              <a:rPr lang="en-US" altLang="zh-CN" dirty="0"/>
              <a:t>/</a:t>
            </a:r>
            <a:r>
              <a:rPr lang="zh-CN" altLang="zh-CN" dirty="0"/>
              <a:t>右上角</a:t>
            </a:r>
            <a:r>
              <a:rPr lang="en-US" altLang="zh-CN" dirty="0"/>
              <a:t>/</a:t>
            </a:r>
            <a:r>
              <a:rPr lang="zh-CN" altLang="zh-CN" dirty="0"/>
              <a:t>左上角</a:t>
            </a:r>
            <a:r>
              <a:rPr lang="en-US" altLang="zh-CN" dirty="0"/>
              <a:t>/</a:t>
            </a:r>
            <a:r>
              <a:rPr lang="zh-CN" altLang="zh-CN" dirty="0"/>
              <a:t>右下角</a:t>
            </a:r>
            <a:r>
              <a:rPr lang="en-US" altLang="zh-CN" dirty="0"/>
              <a:t>/</a:t>
            </a:r>
            <a:r>
              <a:rPr lang="zh-CN" altLang="zh-CN" dirty="0"/>
              <a:t>左下角</a:t>
            </a:r>
            <a:endParaRPr lang="zh-CN" altLang="zh-CN" dirty="0"/>
          </a:p>
          <a:p>
            <a:r>
              <a:rPr lang="zh-CN" altLang="zh-CN" dirty="0"/>
              <a:t>调节两个电机的</a:t>
            </a:r>
            <a:r>
              <a:rPr lang="en-US" altLang="zh-CN" dirty="0" err="1"/>
              <a:t>pwm</a:t>
            </a:r>
            <a:endParaRPr lang="zh-CN" altLang="zh-CN" dirty="0"/>
          </a:p>
          <a:p>
            <a:r>
              <a:rPr lang="zh-CN" altLang="zh-CN" dirty="0"/>
              <a:t>如：</a:t>
            </a:r>
            <a:endParaRPr lang="zh-CN" altLang="zh-CN" dirty="0"/>
          </a:p>
          <a:p>
            <a:r>
              <a:rPr lang="zh-CN" altLang="zh-CN" dirty="0"/>
              <a:t>若物体在右上角，则</a:t>
            </a:r>
            <a:r>
              <a:rPr lang="en-US" altLang="zh-CN" dirty="0"/>
              <a:t>run(</a:t>
            </a:r>
            <a:r>
              <a:rPr lang="en-US" altLang="zh-CN" dirty="0" err="1"/>
              <a:t>big_pwm,small_pwm</a:t>
            </a:r>
            <a:r>
              <a:rPr lang="en-US" altLang="zh-CN" dirty="0"/>
              <a:t>);    //</a:t>
            </a:r>
            <a:r>
              <a:rPr lang="zh-CN" altLang="zh-CN" dirty="0"/>
              <a:t>左轮的速度较快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271" y="930067"/>
            <a:ext cx="2926642" cy="19244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14" y="1031667"/>
            <a:ext cx="7086999" cy="2904672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2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执行流程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393370" y="2202752"/>
            <a:ext cx="1973943" cy="827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Routine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61328" y="2405952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不停</a:t>
            </a:r>
            <a:r>
              <a:rPr lang="en-US" altLang="zh-CN" sz="2000" dirty="0" err="1"/>
              <a:t>Serial.read</a:t>
            </a:r>
            <a:r>
              <a:rPr lang="en-US" altLang="zh-CN" sz="2000" dirty="0"/>
              <a:t>()     </a:t>
            </a:r>
            <a:r>
              <a:rPr lang="zh-CN" altLang="en-US" sz="2000" dirty="0"/>
              <a:t>并处理字符串</a:t>
            </a:r>
            <a:endParaRPr lang="zh-CN" altLang="en-US" sz="2000" dirty="0"/>
          </a:p>
        </p:txBody>
      </p:sp>
      <p:sp>
        <p:nvSpPr>
          <p:cNvPr id="10" name="圆角矩形 9"/>
          <p:cNvSpPr/>
          <p:nvPr/>
        </p:nvSpPr>
        <p:spPr>
          <a:xfrm>
            <a:off x="1393370" y="3371152"/>
            <a:ext cx="1973943" cy="827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Getdata_X</a:t>
            </a:r>
            <a:endParaRPr lang="en-US" altLang="zh-CN" dirty="0"/>
          </a:p>
          <a:p>
            <a:pPr algn="ctr"/>
            <a:r>
              <a:rPr lang="en-US" altLang="zh-CN" dirty="0" err="1"/>
              <a:t>Getdata_Y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262741" y="4735495"/>
            <a:ext cx="2104572" cy="827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判断</a:t>
            </a:r>
            <a:endParaRPr lang="en-US" altLang="zh-CN" dirty="0"/>
          </a:p>
          <a:p>
            <a:pPr algn="ctr"/>
            <a:r>
              <a:rPr lang="en-US" altLang="zh-CN" dirty="0"/>
              <a:t>run/back/left/right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393370" y="6001658"/>
            <a:ext cx="1973943" cy="827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设置速度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1328" y="3371152"/>
            <a:ext cx="450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返回坐标</a:t>
            </a:r>
            <a:endParaRPr lang="zh-CN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613728" y="4848372"/>
            <a:ext cx="450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if…else…</a:t>
            </a:r>
            <a:endParaRPr lang="zh-CN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613728" y="6240960"/>
            <a:ext cx="450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big_pwm</a:t>
            </a:r>
            <a:r>
              <a:rPr lang="en-US" altLang="zh-CN" sz="2000" dirty="0"/>
              <a:t>,    </a:t>
            </a:r>
            <a:r>
              <a:rPr lang="en-US" altLang="zh-CN" sz="2000" dirty="0" err="1"/>
              <a:t>small_pwm</a:t>
            </a:r>
            <a:endParaRPr lang="zh-CN" altLang="en-US" sz="2000" dirty="0"/>
          </a:p>
        </p:txBody>
      </p:sp>
      <p:cxnSp>
        <p:nvCxnSpPr>
          <p:cNvPr id="3" name="直接箭头连接符 2"/>
          <p:cNvCxnSpPr>
            <a:stCxn id="5" idx="2"/>
            <a:endCxn id="10" idx="0"/>
          </p:cNvCxnSpPr>
          <p:nvPr/>
        </p:nvCxnSpPr>
        <p:spPr>
          <a:xfrm>
            <a:off x="2380342" y="3030066"/>
            <a:ext cx="0" cy="341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380341" y="4198465"/>
            <a:ext cx="7258" cy="5370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344054" y="5570249"/>
            <a:ext cx="0" cy="341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1393369" y="930067"/>
            <a:ext cx="1973943" cy="827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307769" y="1710417"/>
            <a:ext cx="7258" cy="5370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13728" y="1155224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Setup()</a:t>
            </a:r>
            <a:endParaRPr lang="zh-CN" altLang="en-US" sz="2000" dirty="0"/>
          </a:p>
        </p:txBody>
      </p:sp>
      <p:sp>
        <p:nvSpPr>
          <p:cNvPr id="21" name="任意多边形 20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>
            <a:off x="6663029" y="1412643"/>
            <a:ext cx="4242081" cy="4668161"/>
            <a:chOff x="4557086" y="1557908"/>
            <a:chExt cx="3077827" cy="4312699"/>
          </a:xfrm>
        </p:grpSpPr>
        <p:sp>
          <p:nvSpPr>
            <p:cNvPr id="18" name="îṥļîḑé-Rectangle 10"/>
            <p:cNvSpPr/>
            <p:nvPr/>
          </p:nvSpPr>
          <p:spPr>
            <a:xfrm>
              <a:off x="4557087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îṥļîḑé-Right Triangle 11"/>
            <p:cNvSpPr/>
            <p:nvPr/>
          </p:nvSpPr>
          <p:spPr>
            <a:xfrm rot="5400000">
              <a:off x="4557086" y="1557908"/>
              <a:ext cx="1198892" cy="119889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20" name="îṥļîḑé-Right Triangle 12"/>
            <p:cNvSpPr/>
            <p:nvPr/>
          </p:nvSpPr>
          <p:spPr>
            <a:xfrm rot="16200000">
              <a:off x="6341751" y="4577445"/>
              <a:ext cx="1293162" cy="129316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22" name="îṥļîḑé-TextBox 26"/>
            <p:cNvSpPr txBox="1"/>
            <p:nvPr/>
          </p:nvSpPr>
          <p:spPr>
            <a:xfrm rot="18969360">
              <a:off x="4745431" y="1729163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en-US" altLang="zh-CN" sz="240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3" name="îṥļîḑé-Freeform: Shape 28"/>
            <p:cNvSpPr>
              <a:spLocks noChangeAspect="1"/>
            </p:cNvSpPr>
            <p:nvPr/>
          </p:nvSpPr>
          <p:spPr bwMode="auto">
            <a:xfrm>
              <a:off x="7019138" y="5381625"/>
              <a:ext cx="529992" cy="298880"/>
            </a:xfrm>
            <a:custGeom>
              <a:avLst/>
              <a:gdLst>
                <a:gd name="connsiteX0" fmla="*/ 423056 w 508000"/>
                <a:gd name="connsiteY0" fmla="*/ 218190 h 286478"/>
                <a:gd name="connsiteX1" fmla="*/ 474689 w 508000"/>
                <a:gd name="connsiteY1" fmla="*/ 218190 h 286478"/>
                <a:gd name="connsiteX2" fmla="*/ 474689 w 508000"/>
                <a:gd name="connsiteY2" fmla="*/ 286478 h 286478"/>
                <a:gd name="connsiteX3" fmla="*/ 423056 w 508000"/>
                <a:gd name="connsiteY3" fmla="*/ 286478 h 286478"/>
                <a:gd name="connsiteX4" fmla="*/ 39974 w 508000"/>
                <a:gd name="connsiteY4" fmla="*/ 213193 h 286478"/>
                <a:gd name="connsiteX5" fmla="*/ 96603 w 508000"/>
                <a:gd name="connsiteY5" fmla="*/ 213193 h 286478"/>
                <a:gd name="connsiteX6" fmla="*/ 96603 w 508000"/>
                <a:gd name="connsiteY6" fmla="*/ 283147 h 286478"/>
                <a:gd name="connsiteX7" fmla="*/ 39974 w 508000"/>
                <a:gd name="connsiteY7" fmla="*/ 283147 h 286478"/>
                <a:gd name="connsiteX8" fmla="*/ 124918 w 508000"/>
                <a:gd name="connsiteY8" fmla="*/ 209862 h 286478"/>
                <a:gd name="connsiteX9" fmla="*/ 398072 w 508000"/>
                <a:gd name="connsiteY9" fmla="*/ 209862 h 286478"/>
                <a:gd name="connsiteX10" fmla="*/ 398072 w 508000"/>
                <a:gd name="connsiteY10" fmla="*/ 241508 h 286478"/>
                <a:gd name="connsiteX11" fmla="*/ 124918 w 508000"/>
                <a:gd name="connsiteY11" fmla="*/ 241508 h 286478"/>
                <a:gd name="connsiteX12" fmla="*/ 333115 w 508000"/>
                <a:gd name="connsiteY12" fmla="*/ 131580 h 286478"/>
                <a:gd name="connsiteX13" fmla="*/ 451370 w 508000"/>
                <a:gd name="connsiteY13" fmla="*/ 131580 h 286478"/>
                <a:gd name="connsiteX14" fmla="*/ 451370 w 508000"/>
                <a:gd name="connsiteY14" fmla="*/ 176551 h 286478"/>
                <a:gd name="connsiteX15" fmla="*/ 366426 w 508000"/>
                <a:gd name="connsiteY15" fmla="*/ 176551 h 286478"/>
                <a:gd name="connsiteX16" fmla="*/ 68289 w 508000"/>
                <a:gd name="connsiteY16" fmla="*/ 131580 h 286478"/>
                <a:gd name="connsiteX17" fmla="*/ 179882 w 508000"/>
                <a:gd name="connsiteY17" fmla="*/ 131580 h 286478"/>
                <a:gd name="connsiteX18" fmla="*/ 148236 w 508000"/>
                <a:gd name="connsiteY18" fmla="*/ 176551 h 286478"/>
                <a:gd name="connsiteX19" fmla="*/ 68289 w 508000"/>
                <a:gd name="connsiteY19" fmla="*/ 176551 h 286478"/>
                <a:gd name="connsiteX20" fmla="*/ 54964 w 508000"/>
                <a:gd name="connsiteY20" fmla="*/ 123252 h 286478"/>
                <a:gd name="connsiteX21" fmla="*/ 54964 w 508000"/>
                <a:gd name="connsiteY21" fmla="*/ 179882 h 286478"/>
                <a:gd name="connsiteX22" fmla="*/ 459698 w 508000"/>
                <a:gd name="connsiteY22" fmla="*/ 179882 h 286478"/>
                <a:gd name="connsiteX23" fmla="*/ 459698 w 508000"/>
                <a:gd name="connsiteY23" fmla="*/ 123252 h 286478"/>
                <a:gd name="connsiteX24" fmla="*/ 159895 w 508000"/>
                <a:gd name="connsiteY24" fmla="*/ 16656 h 286478"/>
                <a:gd name="connsiteX25" fmla="*/ 116590 w 508000"/>
                <a:gd name="connsiteY25" fmla="*/ 78282 h 286478"/>
                <a:gd name="connsiteX26" fmla="*/ 398072 w 508000"/>
                <a:gd name="connsiteY26" fmla="*/ 78282 h 286478"/>
                <a:gd name="connsiteX27" fmla="*/ 354767 w 508000"/>
                <a:gd name="connsiteY27" fmla="*/ 16656 h 286478"/>
                <a:gd name="connsiteX28" fmla="*/ 153233 w 508000"/>
                <a:gd name="connsiteY28" fmla="*/ 0 h 286478"/>
                <a:gd name="connsiteX29" fmla="*/ 361430 w 508000"/>
                <a:gd name="connsiteY29" fmla="*/ 0 h 286478"/>
                <a:gd name="connsiteX30" fmla="*/ 423056 w 508000"/>
                <a:gd name="connsiteY30" fmla="*/ 86610 h 286478"/>
                <a:gd name="connsiteX31" fmla="*/ 443043 w 508000"/>
                <a:gd name="connsiteY31" fmla="*/ 86610 h 286478"/>
                <a:gd name="connsiteX32" fmla="*/ 443043 w 508000"/>
                <a:gd name="connsiteY32" fmla="*/ 49967 h 286478"/>
                <a:gd name="connsiteX33" fmla="*/ 508000 w 508000"/>
                <a:gd name="connsiteY33" fmla="*/ 49967 h 286478"/>
                <a:gd name="connsiteX34" fmla="*/ 508000 w 508000"/>
                <a:gd name="connsiteY34" fmla="*/ 86610 h 286478"/>
                <a:gd name="connsiteX35" fmla="*/ 466361 w 508000"/>
                <a:gd name="connsiteY35" fmla="*/ 86610 h 286478"/>
                <a:gd name="connsiteX36" fmla="*/ 466361 w 508000"/>
                <a:gd name="connsiteY36" fmla="*/ 106597 h 286478"/>
                <a:gd name="connsiteX37" fmla="*/ 474689 w 508000"/>
                <a:gd name="connsiteY37" fmla="*/ 106597 h 286478"/>
                <a:gd name="connsiteX38" fmla="*/ 474689 w 508000"/>
                <a:gd name="connsiteY38" fmla="*/ 201534 h 286478"/>
                <a:gd name="connsiteX39" fmla="*/ 39974 w 508000"/>
                <a:gd name="connsiteY39" fmla="*/ 201534 h 286478"/>
                <a:gd name="connsiteX40" fmla="*/ 39974 w 508000"/>
                <a:gd name="connsiteY40" fmla="*/ 106597 h 286478"/>
                <a:gd name="connsiteX41" fmla="*/ 48302 w 508000"/>
                <a:gd name="connsiteY41" fmla="*/ 106597 h 286478"/>
                <a:gd name="connsiteX42" fmla="*/ 48302 w 508000"/>
                <a:gd name="connsiteY42" fmla="*/ 86610 h 286478"/>
                <a:gd name="connsiteX43" fmla="*/ 0 w 508000"/>
                <a:gd name="connsiteY43" fmla="*/ 86610 h 286478"/>
                <a:gd name="connsiteX44" fmla="*/ 0 w 508000"/>
                <a:gd name="connsiteY44" fmla="*/ 49967 h 286478"/>
                <a:gd name="connsiteX45" fmla="*/ 63292 w 508000"/>
                <a:gd name="connsiteY45" fmla="*/ 49967 h 286478"/>
                <a:gd name="connsiteX46" fmla="*/ 63292 w 508000"/>
                <a:gd name="connsiteY46" fmla="*/ 86610 h 286478"/>
                <a:gd name="connsiteX47" fmla="*/ 91607 w 508000"/>
                <a:gd name="connsiteY47" fmla="*/ 86610 h 28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286478">
                  <a:moveTo>
                    <a:pt x="423056" y="218190"/>
                  </a:moveTo>
                  <a:lnTo>
                    <a:pt x="474689" y="218190"/>
                  </a:lnTo>
                  <a:lnTo>
                    <a:pt x="474689" y="286478"/>
                  </a:lnTo>
                  <a:lnTo>
                    <a:pt x="423056" y="286478"/>
                  </a:lnTo>
                  <a:close/>
                  <a:moveTo>
                    <a:pt x="39974" y="213193"/>
                  </a:moveTo>
                  <a:lnTo>
                    <a:pt x="96603" y="213193"/>
                  </a:lnTo>
                  <a:lnTo>
                    <a:pt x="96603" y="283147"/>
                  </a:lnTo>
                  <a:lnTo>
                    <a:pt x="39974" y="283147"/>
                  </a:lnTo>
                  <a:close/>
                  <a:moveTo>
                    <a:pt x="124918" y="209862"/>
                  </a:moveTo>
                  <a:lnTo>
                    <a:pt x="398072" y="209862"/>
                  </a:lnTo>
                  <a:lnTo>
                    <a:pt x="398072" y="241508"/>
                  </a:lnTo>
                  <a:lnTo>
                    <a:pt x="124918" y="241508"/>
                  </a:lnTo>
                  <a:close/>
                  <a:moveTo>
                    <a:pt x="333115" y="131580"/>
                  </a:moveTo>
                  <a:lnTo>
                    <a:pt x="451370" y="131580"/>
                  </a:lnTo>
                  <a:lnTo>
                    <a:pt x="451370" y="176551"/>
                  </a:lnTo>
                  <a:lnTo>
                    <a:pt x="366426" y="176551"/>
                  </a:lnTo>
                  <a:close/>
                  <a:moveTo>
                    <a:pt x="68289" y="131580"/>
                  </a:moveTo>
                  <a:lnTo>
                    <a:pt x="179882" y="131580"/>
                  </a:lnTo>
                  <a:lnTo>
                    <a:pt x="148236" y="176551"/>
                  </a:lnTo>
                  <a:lnTo>
                    <a:pt x="68289" y="176551"/>
                  </a:lnTo>
                  <a:close/>
                  <a:moveTo>
                    <a:pt x="54964" y="123252"/>
                  </a:moveTo>
                  <a:lnTo>
                    <a:pt x="54964" y="179882"/>
                  </a:lnTo>
                  <a:lnTo>
                    <a:pt x="459698" y="179882"/>
                  </a:lnTo>
                  <a:lnTo>
                    <a:pt x="459698" y="123252"/>
                  </a:lnTo>
                  <a:close/>
                  <a:moveTo>
                    <a:pt x="159895" y="16656"/>
                  </a:moveTo>
                  <a:lnTo>
                    <a:pt x="116590" y="78282"/>
                  </a:lnTo>
                  <a:lnTo>
                    <a:pt x="398072" y="78282"/>
                  </a:lnTo>
                  <a:lnTo>
                    <a:pt x="354767" y="16656"/>
                  </a:lnTo>
                  <a:close/>
                  <a:moveTo>
                    <a:pt x="153233" y="0"/>
                  </a:moveTo>
                  <a:lnTo>
                    <a:pt x="361430" y="0"/>
                  </a:lnTo>
                  <a:lnTo>
                    <a:pt x="423056" y="86610"/>
                  </a:lnTo>
                  <a:lnTo>
                    <a:pt x="443043" y="86610"/>
                  </a:lnTo>
                  <a:lnTo>
                    <a:pt x="443043" y="49967"/>
                  </a:lnTo>
                  <a:lnTo>
                    <a:pt x="508000" y="49967"/>
                  </a:lnTo>
                  <a:lnTo>
                    <a:pt x="508000" y="86610"/>
                  </a:lnTo>
                  <a:lnTo>
                    <a:pt x="466361" y="86610"/>
                  </a:lnTo>
                  <a:lnTo>
                    <a:pt x="466361" y="106597"/>
                  </a:lnTo>
                  <a:lnTo>
                    <a:pt x="474689" y="106597"/>
                  </a:lnTo>
                  <a:lnTo>
                    <a:pt x="474689" y="201534"/>
                  </a:lnTo>
                  <a:lnTo>
                    <a:pt x="39974" y="201534"/>
                  </a:lnTo>
                  <a:lnTo>
                    <a:pt x="39974" y="106597"/>
                  </a:lnTo>
                  <a:lnTo>
                    <a:pt x="48302" y="106597"/>
                  </a:lnTo>
                  <a:lnTo>
                    <a:pt x="48302" y="86610"/>
                  </a:lnTo>
                  <a:lnTo>
                    <a:pt x="0" y="86610"/>
                  </a:lnTo>
                  <a:lnTo>
                    <a:pt x="0" y="49967"/>
                  </a:lnTo>
                  <a:lnTo>
                    <a:pt x="63292" y="49967"/>
                  </a:lnTo>
                  <a:lnTo>
                    <a:pt x="63292" y="86610"/>
                  </a:lnTo>
                  <a:lnTo>
                    <a:pt x="91607" y="86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</p:grpSp>
      <p:grpSp>
        <p:nvGrpSpPr>
          <p:cNvPr id="4" name="Group 6"/>
          <p:cNvGrpSpPr/>
          <p:nvPr/>
        </p:nvGrpSpPr>
        <p:grpSpPr>
          <a:xfrm>
            <a:off x="1236479" y="1486663"/>
            <a:ext cx="4242081" cy="4668161"/>
            <a:chOff x="860525" y="1557908"/>
            <a:chExt cx="3077827" cy="4312699"/>
          </a:xfrm>
        </p:grpSpPr>
        <p:sp>
          <p:nvSpPr>
            <p:cNvPr id="12" name="îṥļîḑé-Rectangle 3"/>
            <p:cNvSpPr/>
            <p:nvPr/>
          </p:nvSpPr>
          <p:spPr>
            <a:xfrm>
              <a:off x="860526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ïşḻïďê-Right Triangle 4"/>
            <p:cNvSpPr/>
            <p:nvPr/>
          </p:nvSpPr>
          <p:spPr>
            <a:xfrm rot="5400000">
              <a:off x="860525" y="1557908"/>
              <a:ext cx="1198892" cy="119889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4" name="ïşḻïďê-Right Triangle 5"/>
            <p:cNvSpPr/>
            <p:nvPr/>
          </p:nvSpPr>
          <p:spPr>
            <a:xfrm rot="16200000">
              <a:off x="2645190" y="4577445"/>
              <a:ext cx="1293162" cy="129316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6" name="ïşḻïďê-TextBox 25"/>
            <p:cNvSpPr txBox="1"/>
            <p:nvPr/>
          </p:nvSpPr>
          <p:spPr>
            <a:xfrm rot="18969360">
              <a:off x="933595" y="1729163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en-US" altLang="zh-CN" sz="240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ïşḻïďê-Freeform: Shape 29"/>
            <p:cNvSpPr>
              <a:spLocks noChangeAspect="1"/>
            </p:cNvSpPr>
            <p:nvPr/>
          </p:nvSpPr>
          <p:spPr bwMode="auto">
            <a:xfrm>
              <a:off x="3222635" y="5362810"/>
              <a:ext cx="529992" cy="330302"/>
            </a:xfrm>
            <a:custGeom>
              <a:avLst/>
              <a:gdLst>
                <a:gd name="T0" fmla="*/ 320 w 1962"/>
                <a:gd name="T1" fmla="*/ 1189 h 1222"/>
                <a:gd name="T2" fmla="*/ 2 w 1962"/>
                <a:gd name="T3" fmla="*/ 1124 h 1222"/>
                <a:gd name="T4" fmla="*/ 24 w 1962"/>
                <a:gd name="T5" fmla="*/ 1071 h 1222"/>
                <a:gd name="T6" fmla="*/ 369 w 1962"/>
                <a:gd name="T7" fmla="*/ 1082 h 1222"/>
                <a:gd name="T8" fmla="*/ 231 w 1962"/>
                <a:gd name="T9" fmla="*/ 789 h 1222"/>
                <a:gd name="T10" fmla="*/ 190 w 1962"/>
                <a:gd name="T11" fmla="*/ 814 h 1222"/>
                <a:gd name="T12" fmla="*/ 369 w 1962"/>
                <a:gd name="T13" fmla="*/ 1082 h 1222"/>
                <a:gd name="T14" fmla="*/ 1738 w 1962"/>
                <a:gd name="T15" fmla="*/ 1220 h 1222"/>
                <a:gd name="T16" fmla="*/ 1694 w 1962"/>
                <a:gd name="T17" fmla="*/ 1132 h 1222"/>
                <a:gd name="T18" fmla="*/ 695 w 1962"/>
                <a:gd name="T19" fmla="*/ 1145 h 1222"/>
                <a:gd name="T20" fmla="*/ 656 w 1962"/>
                <a:gd name="T21" fmla="*/ 1220 h 1222"/>
                <a:gd name="T22" fmla="*/ 361 w 1962"/>
                <a:gd name="T23" fmla="*/ 1189 h 1222"/>
                <a:gd name="T24" fmla="*/ 433 w 1962"/>
                <a:gd name="T25" fmla="*/ 1162 h 1222"/>
                <a:gd name="T26" fmla="*/ 425 w 1962"/>
                <a:gd name="T27" fmla="*/ 676 h 1222"/>
                <a:gd name="T28" fmla="*/ 775 w 1962"/>
                <a:gd name="T29" fmla="*/ 55 h 1222"/>
                <a:gd name="T30" fmla="*/ 1612 w 1962"/>
                <a:gd name="T31" fmla="*/ 102 h 1222"/>
                <a:gd name="T32" fmla="*/ 1922 w 1962"/>
                <a:gd name="T33" fmla="*/ 693 h 1222"/>
                <a:gd name="T34" fmla="*/ 1960 w 1962"/>
                <a:gd name="T35" fmla="*/ 1167 h 1222"/>
                <a:gd name="T36" fmla="*/ 610 w 1962"/>
                <a:gd name="T37" fmla="*/ 646 h 1222"/>
                <a:gd name="T38" fmla="*/ 1515 w 1962"/>
                <a:gd name="T39" fmla="*/ 237 h 1222"/>
                <a:gd name="T40" fmla="*/ 1379 w 1962"/>
                <a:gd name="T41" fmla="*/ 168 h 1222"/>
                <a:gd name="T42" fmla="*/ 742 w 1962"/>
                <a:gd name="T43" fmla="*/ 298 h 1222"/>
                <a:gd name="T44" fmla="*/ 778 w 1962"/>
                <a:gd name="T45" fmla="*/ 877 h 1222"/>
                <a:gd name="T46" fmla="*/ 546 w 1962"/>
                <a:gd name="T47" fmla="*/ 897 h 1222"/>
                <a:gd name="T48" fmla="*/ 778 w 1962"/>
                <a:gd name="T49" fmla="*/ 877 h 1222"/>
                <a:gd name="T50" fmla="*/ 1672 w 1962"/>
                <a:gd name="T51" fmla="*/ 689 h 1222"/>
                <a:gd name="T52" fmla="*/ 1691 w 1962"/>
                <a:gd name="T53" fmla="*/ 924 h 1222"/>
                <a:gd name="T54" fmla="*/ 82 w 1962"/>
                <a:gd name="T55" fmla="*/ 847 h 1222"/>
                <a:gd name="T56" fmla="*/ 33 w 1962"/>
                <a:gd name="T57" fmla="*/ 888 h 1222"/>
                <a:gd name="T58" fmla="*/ 333 w 1962"/>
                <a:gd name="T59" fmla="*/ 1157 h 1222"/>
                <a:gd name="T60" fmla="*/ 82 w 1962"/>
                <a:gd name="T61" fmla="*/ 847 h 1222"/>
                <a:gd name="T62" fmla="*/ 82 w 1962"/>
                <a:gd name="T63" fmla="*/ 847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62" h="1222">
                  <a:moveTo>
                    <a:pt x="49" y="1079"/>
                  </a:moveTo>
                  <a:cubicBezTo>
                    <a:pt x="320" y="1189"/>
                    <a:pt x="320" y="1189"/>
                    <a:pt x="320" y="1189"/>
                  </a:cubicBezTo>
                  <a:cubicBezTo>
                    <a:pt x="30" y="1151"/>
                    <a:pt x="30" y="1151"/>
                    <a:pt x="30" y="1151"/>
                  </a:cubicBezTo>
                  <a:cubicBezTo>
                    <a:pt x="8" y="1149"/>
                    <a:pt x="0" y="1137"/>
                    <a:pt x="2" y="1124"/>
                  </a:cubicBezTo>
                  <a:cubicBezTo>
                    <a:pt x="13" y="1085"/>
                    <a:pt x="13" y="1085"/>
                    <a:pt x="13" y="1085"/>
                  </a:cubicBezTo>
                  <a:cubicBezTo>
                    <a:pt x="13" y="1077"/>
                    <a:pt x="19" y="1074"/>
                    <a:pt x="24" y="1071"/>
                  </a:cubicBezTo>
                  <a:cubicBezTo>
                    <a:pt x="33" y="1068"/>
                    <a:pt x="41" y="1071"/>
                    <a:pt x="49" y="1079"/>
                  </a:cubicBezTo>
                  <a:close/>
                  <a:moveTo>
                    <a:pt x="369" y="1082"/>
                  </a:moveTo>
                  <a:cubicBezTo>
                    <a:pt x="256" y="811"/>
                    <a:pt x="256" y="811"/>
                    <a:pt x="256" y="811"/>
                  </a:cubicBezTo>
                  <a:cubicBezTo>
                    <a:pt x="248" y="797"/>
                    <a:pt x="239" y="789"/>
                    <a:pt x="231" y="789"/>
                  </a:cubicBezTo>
                  <a:cubicBezTo>
                    <a:pt x="228" y="789"/>
                    <a:pt x="225" y="789"/>
                    <a:pt x="223" y="792"/>
                  </a:cubicBezTo>
                  <a:cubicBezTo>
                    <a:pt x="190" y="814"/>
                    <a:pt x="190" y="814"/>
                    <a:pt x="190" y="814"/>
                  </a:cubicBezTo>
                  <a:cubicBezTo>
                    <a:pt x="176" y="822"/>
                    <a:pt x="179" y="836"/>
                    <a:pt x="193" y="850"/>
                  </a:cubicBezTo>
                  <a:lnTo>
                    <a:pt x="369" y="1082"/>
                  </a:lnTo>
                  <a:close/>
                  <a:moveTo>
                    <a:pt x="1926" y="1206"/>
                  </a:moveTo>
                  <a:cubicBezTo>
                    <a:pt x="1738" y="1220"/>
                    <a:pt x="1738" y="1220"/>
                    <a:pt x="1738" y="1220"/>
                  </a:cubicBezTo>
                  <a:cubicBezTo>
                    <a:pt x="1716" y="1222"/>
                    <a:pt x="1702" y="1206"/>
                    <a:pt x="1700" y="1187"/>
                  </a:cubicBezTo>
                  <a:cubicBezTo>
                    <a:pt x="1694" y="1132"/>
                    <a:pt x="1694" y="1132"/>
                    <a:pt x="1694" y="1132"/>
                  </a:cubicBezTo>
                  <a:cubicBezTo>
                    <a:pt x="1689" y="1068"/>
                    <a:pt x="1689" y="1068"/>
                    <a:pt x="1689" y="1068"/>
                  </a:cubicBezTo>
                  <a:cubicBezTo>
                    <a:pt x="695" y="1145"/>
                    <a:pt x="695" y="1145"/>
                    <a:pt x="695" y="1145"/>
                  </a:cubicBezTo>
                  <a:cubicBezTo>
                    <a:pt x="698" y="1178"/>
                    <a:pt x="698" y="1178"/>
                    <a:pt x="698" y="1178"/>
                  </a:cubicBezTo>
                  <a:cubicBezTo>
                    <a:pt x="700" y="1214"/>
                    <a:pt x="681" y="1220"/>
                    <a:pt x="656" y="1220"/>
                  </a:cubicBezTo>
                  <a:cubicBezTo>
                    <a:pt x="388" y="1220"/>
                    <a:pt x="388" y="1220"/>
                    <a:pt x="388" y="1220"/>
                  </a:cubicBezTo>
                  <a:cubicBezTo>
                    <a:pt x="372" y="1220"/>
                    <a:pt x="361" y="1205"/>
                    <a:pt x="361" y="1189"/>
                  </a:cubicBezTo>
                  <a:cubicBezTo>
                    <a:pt x="361" y="1173"/>
                    <a:pt x="372" y="1162"/>
                    <a:pt x="388" y="1162"/>
                  </a:cubicBezTo>
                  <a:cubicBezTo>
                    <a:pt x="433" y="1162"/>
                    <a:pt x="433" y="1162"/>
                    <a:pt x="433" y="1162"/>
                  </a:cubicBezTo>
                  <a:cubicBezTo>
                    <a:pt x="405" y="806"/>
                    <a:pt x="405" y="806"/>
                    <a:pt x="405" y="806"/>
                  </a:cubicBezTo>
                  <a:cubicBezTo>
                    <a:pt x="402" y="762"/>
                    <a:pt x="405" y="726"/>
                    <a:pt x="425" y="676"/>
                  </a:cubicBezTo>
                  <a:cubicBezTo>
                    <a:pt x="621" y="171"/>
                    <a:pt x="621" y="171"/>
                    <a:pt x="621" y="171"/>
                  </a:cubicBezTo>
                  <a:cubicBezTo>
                    <a:pt x="643" y="113"/>
                    <a:pt x="712" y="61"/>
                    <a:pt x="775" y="55"/>
                  </a:cubicBezTo>
                  <a:cubicBezTo>
                    <a:pt x="1438" y="5"/>
                    <a:pt x="1438" y="5"/>
                    <a:pt x="1438" y="5"/>
                  </a:cubicBezTo>
                  <a:cubicBezTo>
                    <a:pt x="1502" y="0"/>
                    <a:pt x="1579" y="42"/>
                    <a:pt x="1612" y="102"/>
                  </a:cubicBezTo>
                  <a:cubicBezTo>
                    <a:pt x="1883" y="568"/>
                    <a:pt x="1883" y="568"/>
                    <a:pt x="1883" y="568"/>
                  </a:cubicBezTo>
                  <a:cubicBezTo>
                    <a:pt x="1908" y="613"/>
                    <a:pt x="1919" y="648"/>
                    <a:pt x="1922" y="693"/>
                  </a:cubicBezTo>
                  <a:cubicBezTo>
                    <a:pt x="1954" y="1112"/>
                    <a:pt x="1954" y="1112"/>
                    <a:pt x="1954" y="1112"/>
                  </a:cubicBezTo>
                  <a:cubicBezTo>
                    <a:pt x="1960" y="1167"/>
                    <a:pt x="1960" y="1167"/>
                    <a:pt x="1960" y="1167"/>
                  </a:cubicBezTo>
                  <a:cubicBezTo>
                    <a:pt x="1962" y="1187"/>
                    <a:pt x="1946" y="1203"/>
                    <a:pt x="1926" y="1206"/>
                  </a:cubicBezTo>
                  <a:close/>
                  <a:moveTo>
                    <a:pt x="610" y="646"/>
                  </a:moveTo>
                  <a:cubicBezTo>
                    <a:pt x="1700" y="560"/>
                    <a:pt x="1700" y="560"/>
                    <a:pt x="1700" y="560"/>
                  </a:cubicBezTo>
                  <a:cubicBezTo>
                    <a:pt x="1515" y="237"/>
                    <a:pt x="1515" y="237"/>
                    <a:pt x="1515" y="237"/>
                  </a:cubicBezTo>
                  <a:cubicBezTo>
                    <a:pt x="1482" y="182"/>
                    <a:pt x="1454" y="165"/>
                    <a:pt x="1402" y="165"/>
                  </a:cubicBezTo>
                  <a:cubicBezTo>
                    <a:pt x="1394" y="165"/>
                    <a:pt x="1385" y="165"/>
                    <a:pt x="1379" y="168"/>
                  </a:cubicBezTo>
                  <a:cubicBezTo>
                    <a:pt x="864" y="207"/>
                    <a:pt x="864" y="207"/>
                    <a:pt x="864" y="207"/>
                  </a:cubicBezTo>
                  <a:cubicBezTo>
                    <a:pt x="794" y="209"/>
                    <a:pt x="770" y="229"/>
                    <a:pt x="742" y="298"/>
                  </a:cubicBezTo>
                  <a:lnTo>
                    <a:pt x="610" y="646"/>
                  </a:lnTo>
                  <a:close/>
                  <a:moveTo>
                    <a:pt x="778" y="877"/>
                  </a:moveTo>
                  <a:cubicBezTo>
                    <a:pt x="772" y="814"/>
                    <a:pt x="714" y="764"/>
                    <a:pt x="651" y="770"/>
                  </a:cubicBezTo>
                  <a:cubicBezTo>
                    <a:pt x="585" y="772"/>
                    <a:pt x="538" y="830"/>
                    <a:pt x="546" y="897"/>
                  </a:cubicBezTo>
                  <a:cubicBezTo>
                    <a:pt x="551" y="960"/>
                    <a:pt x="607" y="1010"/>
                    <a:pt x="670" y="1005"/>
                  </a:cubicBezTo>
                  <a:cubicBezTo>
                    <a:pt x="734" y="999"/>
                    <a:pt x="783" y="941"/>
                    <a:pt x="778" y="877"/>
                  </a:cubicBezTo>
                  <a:close/>
                  <a:moveTo>
                    <a:pt x="1799" y="797"/>
                  </a:moveTo>
                  <a:cubicBezTo>
                    <a:pt x="1794" y="733"/>
                    <a:pt x="1736" y="684"/>
                    <a:pt x="1672" y="689"/>
                  </a:cubicBezTo>
                  <a:cubicBezTo>
                    <a:pt x="1609" y="695"/>
                    <a:pt x="1562" y="753"/>
                    <a:pt x="1567" y="816"/>
                  </a:cubicBezTo>
                  <a:cubicBezTo>
                    <a:pt x="1573" y="880"/>
                    <a:pt x="1628" y="930"/>
                    <a:pt x="1691" y="924"/>
                  </a:cubicBezTo>
                  <a:cubicBezTo>
                    <a:pt x="1755" y="919"/>
                    <a:pt x="1805" y="861"/>
                    <a:pt x="1799" y="797"/>
                  </a:cubicBezTo>
                  <a:close/>
                  <a:moveTo>
                    <a:pt x="82" y="847"/>
                  </a:moveTo>
                  <a:cubicBezTo>
                    <a:pt x="77" y="847"/>
                    <a:pt x="71" y="850"/>
                    <a:pt x="66" y="855"/>
                  </a:cubicBezTo>
                  <a:cubicBezTo>
                    <a:pt x="33" y="888"/>
                    <a:pt x="33" y="888"/>
                    <a:pt x="33" y="888"/>
                  </a:cubicBezTo>
                  <a:cubicBezTo>
                    <a:pt x="18" y="902"/>
                    <a:pt x="25" y="918"/>
                    <a:pt x="47" y="935"/>
                  </a:cubicBezTo>
                  <a:cubicBezTo>
                    <a:pt x="333" y="1157"/>
                    <a:pt x="333" y="1157"/>
                    <a:pt x="333" y="1157"/>
                  </a:cubicBezTo>
                  <a:cubicBezTo>
                    <a:pt x="112" y="870"/>
                    <a:pt x="112" y="870"/>
                    <a:pt x="112" y="870"/>
                  </a:cubicBezTo>
                  <a:cubicBezTo>
                    <a:pt x="102" y="855"/>
                    <a:pt x="93" y="847"/>
                    <a:pt x="82" y="847"/>
                  </a:cubicBezTo>
                  <a:close/>
                  <a:moveTo>
                    <a:pt x="82" y="847"/>
                  </a:moveTo>
                  <a:cubicBezTo>
                    <a:pt x="82" y="847"/>
                    <a:pt x="82" y="847"/>
                    <a:pt x="82" y="8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582160" y="34529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问题分析与展望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61083" y="2407803"/>
            <a:ext cx="3092196" cy="701920"/>
            <a:chOff x="2677265" y="1996356"/>
            <a:chExt cx="2084388" cy="602473"/>
          </a:xfrm>
        </p:grpSpPr>
        <p:sp>
          <p:nvSpPr>
            <p:cNvPr id="29" name="矩形 28"/>
            <p:cNvSpPr/>
            <p:nvPr/>
          </p:nvSpPr>
          <p:spPr>
            <a:xfrm>
              <a:off x="2677265" y="2346820"/>
              <a:ext cx="2084388" cy="2520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677265" y="1996356"/>
              <a:ext cx="2084387" cy="4246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400" b="1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130600" y="2451346"/>
            <a:ext cx="3092196" cy="701920"/>
            <a:chOff x="2677265" y="1996356"/>
            <a:chExt cx="2084388" cy="602473"/>
          </a:xfrm>
        </p:grpSpPr>
        <p:sp>
          <p:nvSpPr>
            <p:cNvPr id="32" name="矩形 31"/>
            <p:cNvSpPr/>
            <p:nvPr/>
          </p:nvSpPr>
          <p:spPr>
            <a:xfrm>
              <a:off x="2677265" y="2346820"/>
              <a:ext cx="2084388" cy="2520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677265" y="1996356"/>
              <a:ext cx="2084387" cy="4246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400" b="1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1363978" y="2710350"/>
            <a:ext cx="3991793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只通过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X,Y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来判断物体的位置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不够准确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应适当加入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（即物体的大小进行判断）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00227" y="2518608"/>
            <a:ext cx="3567686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在小车左右转动时，如果转动的速度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角度过大，容易使物体离开屏幕，导致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跟丢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。需要进一步调整转动的速度，找出合适的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big_pwm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small_pwm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endParaRPr lang="zh-CN" altLang="en-US" sz="2000" b="1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>
            <a:off x="4666248" y="1761668"/>
            <a:ext cx="2859503" cy="4006780"/>
            <a:chOff x="4557086" y="1557908"/>
            <a:chExt cx="3077827" cy="4312699"/>
          </a:xfrm>
        </p:grpSpPr>
        <p:sp>
          <p:nvSpPr>
            <p:cNvPr id="18" name="îṥļîḑé-Rectangle 10"/>
            <p:cNvSpPr/>
            <p:nvPr/>
          </p:nvSpPr>
          <p:spPr>
            <a:xfrm>
              <a:off x="4557087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îṥļîḑé-Right Triangle 11"/>
            <p:cNvSpPr/>
            <p:nvPr/>
          </p:nvSpPr>
          <p:spPr>
            <a:xfrm rot="5400000">
              <a:off x="4557086" y="1557908"/>
              <a:ext cx="1198892" cy="119889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20" name="îṥļîḑé-Right Triangle 12"/>
            <p:cNvSpPr/>
            <p:nvPr/>
          </p:nvSpPr>
          <p:spPr>
            <a:xfrm rot="16200000">
              <a:off x="6341751" y="4577445"/>
              <a:ext cx="1293162" cy="129316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22" name="îṥļîḑé-TextBox 26"/>
            <p:cNvSpPr txBox="1"/>
            <p:nvPr/>
          </p:nvSpPr>
          <p:spPr>
            <a:xfrm rot="18969360">
              <a:off x="4745431" y="1729163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en-US" altLang="zh-CN" sz="240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3" name="îṥļîḑé-Freeform: Shape 28"/>
            <p:cNvSpPr>
              <a:spLocks noChangeAspect="1"/>
            </p:cNvSpPr>
            <p:nvPr/>
          </p:nvSpPr>
          <p:spPr bwMode="auto">
            <a:xfrm>
              <a:off x="7019138" y="5381625"/>
              <a:ext cx="529992" cy="298880"/>
            </a:xfrm>
            <a:custGeom>
              <a:avLst/>
              <a:gdLst>
                <a:gd name="connsiteX0" fmla="*/ 423056 w 508000"/>
                <a:gd name="connsiteY0" fmla="*/ 218190 h 286478"/>
                <a:gd name="connsiteX1" fmla="*/ 474689 w 508000"/>
                <a:gd name="connsiteY1" fmla="*/ 218190 h 286478"/>
                <a:gd name="connsiteX2" fmla="*/ 474689 w 508000"/>
                <a:gd name="connsiteY2" fmla="*/ 286478 h 286478"/>
                <a:gd name="connsiteX3" fmla="*/ 423056 w 508000"/>
                <a:gd name="connsiteY3" fmla="*/ 286478 h 286478"/>
                <a:gd name="connsiteX4" fmla="*/ 39974 w 508000"/>
                <a:gd name="connsiteY4" fmla="*/ 213193 h 286478"/>
                <a:gd name="connsiteX5" fmla="*/ 96603 w 508000"/>
                <a:gd name="connsiteY5" fmla="*/ 213193 h 286478"/>
                <a:gd name="connsiteX6" fmla="*/ 96603 w 508000"/>
                <a:gd name="connsiteY6" fmla="*/ 283147 h 286478"/>
                <a:gd name="connsiteX7" fmla="*/ 39974 w 508000"/>
                <a:gd name="connsiteY7" fmla="*/ 283147 h 286478"/>
                <a:gd name="connsiteX8" fmla="*/ 124918 w 508000"/>
                <a:gd name="connsiteY8" fmla="*/ 209862 h 286478"/>
                <a:gd name="connsiteX9" fmla="*/ 398072 w 508000"/>
                <a:gd name="connsiteY9" fmla="*/ 209862 h 286478"/>
                <a:gd name="connsiteX10" fmla="*/ 398072 w 508000"/>
                <a:gd name="connsiteY10" fmla="*/ 241508 h 286478"/>
                <a:gd name="connsiteX11" fmla="*/ 124918 w 508000"/>
                <a:gd name="connsiteY11" fmla="*/ 241508 h 286478"/>
                <a:gd name="connsiteX12" fmla="*/ 333115 w 508000"/>
                <a:gd name="connsiteY12" fmla="*/ 131580 h 286478"/>
                <a:gd name="connsiteX13" fmla="*/ 451370 w 508000"/>
                <a:gd name="connsiteY13" fmla="*/ 131580 h 286478"/>
                <a:gd name="connsiteX14" fmla="*/ 451370 w 508000"/>
                <a:gd name="connsiteY14" fmla="*/ 176551 h 286478"/>
                <a:gd name="connsiteX15" fmla="*/ 366426 w 508000"/>
                <a:gd name="connsiteY15" fmla="*/ 176551 h 286478"/>
                <a:gd name="connsiteX16" fmla="*/ 68289 w 508000"/>
                <a:gd name="connsiteY16" fmla="*/ 131580 h 286478"/>
                <a:gd name="connsiteX17" fmla="*/ 179882 w 508000"/>
                <a:gd name="connsiteY17" fmla="*/ 131580 h 286478"/>
                <a:gd name="connsiteX18" fmla="*/ 148236 w 508000"/>
                <a:gd name="connsiteY18" fmla="*/ 176551 h 286478"/>
                <a:gd name="connsiteX19" fmla="*/ 68289 w 508000"/>
                <a:gd name="connsiteY19" fmla="*/ 176551 h 286478"/>
                <a:gd name="connsiteX20" fmla="*/ 54964 w 508000"/>
                <a:gd name="connsiteY20" fmla="*/ 123252 h 286478"/>
                <a:gd name="connsiteX21" fmla="*/ 54964 w 508000"/>
                <a:gd name="connsiteY21" fmla="*/ 179882 h 286478"/>
                <a:gd name="connsiteX22" fmla="*/ 459698 w 508000"/>
                <a:gd name="connsiteY22" fmla="*/ 179882 h 286478"/>
                <a:gd name="connsiteX23" fmla="*/ 459698 w 508000"/>
                <a:gd name="connsiteY23" fmla="*/ 123252 h 286478"/>
                <a:gd name="connsiteX24" fmla="*/ 159895 w 508000"/>
                <a:gd name="connsiteY24" fmla="*/ 16656 h 286478"/>
                <a:gd name="connsiteX25" fmla="*/ 116590 w 508000"/>
                <a:gd name="connsiteY25" fmla="*/ 78282 h 286478"/>
                <a:gd name="connsiteX26" fmla="*/ 398072 w 508000"/>
                <a:gd name="connsiteY26" fmla="*/ 78282 h 286478"/>
                <a:gd name="connsiteX27" fmla="*/ 354767 w 508000"/>
                <a:gd name="connsiteY27" fmla="*/ 16656 h 286478"/>
                <a:gd name="connsiteX28" fmla="*/ 153233 w 508000"/>
                <a:gd name="connsiteY28" fmla="*/ 0 h 286478"/>
                <a:gd name="connsiteX29" fmla="*/ 361430 w 508000"/>
                <a:gd name="connsiteY29" fmla="*/ 0 h 286478"/>
                <a:gd name="connsiteX30" fmla="*/ 423056 w 508000"/>
                <a:gd name="connsiteY30" fmla="*/ 86610 h 286478"/>
                <a:gd name="connsiteX31" fmla="*/ 443043 w 508000"/>
                <a:gd name="connsiteY31" fmla="*/ 86610 h 286478"/>
                <a:gd name="connsiteX32" fmla="*/ 443043 w 508000"/>
                <a:gd name="connsiteY32" fmla="*/ 49967 h 286478"/>
                <a:gd name="connsiteX33" fmla="*/ 508000 w 508000"/>
                <a:gd name="connsiteY33" fmla="*/ 49967 h 286478"/>
                <a:gd name="connsiteX34" fmla="*/ 508000 w 508000"/>
                <a:gd name="connsiteY34" fmla="*/ 86610 h 286478"/>
                <a:gd name="connsiteX35" fmla="*/ 466361 w 508000"/>
                <a:gd name="connsiteY35" fmla="*/ 86610 h 286478"/>
                <a:gd name="connsiteX36" fmla="*/ 466361 w 508000"/>
                <a:gd name="connsiteY36" fmla="*/ 106597 h 286478"/>
                <a:gd name="connsiteX37" fmla="*/ 474689 w 508000"/>
                <a:gd name="connsiteY37" fmla="*/ 106597 h 286478"/>
                <a:gd name="connsiteX38" fmla="*/ 474689 w 508000"/>
                <a:gd name="connsiteY38" fmla="*/ 201534 h 286478"/>
                <a:gd name="connsiteX39" fmla="*/ 39974 w 508000"/>
                <a:gd name="connsiteY39" fmla="*/ 201534 h 286478"/>
                <a:gd name="connsiteX40" fmla="*/ 39974 w 508000"/>
                <a:gd name="connsiteY40" fmla="*/ 106597 h 286478"/>
                <a:gd name="connsiteX41" fmla="*/ 48302 w 508000"/>
                <a:gd name="connsiteY41" fmla="*/ 106597 h 286478"/>
                <a:gd name="connsiteX42" fmla="*/ 48302 w 508000"/>
                <a:gd name="connsiteY42" fmla="*/ 86610 h 286478"/>
                <a:gd name="connsiteX43" fmla="*/ 0 w 508000"/>
                <a:gd name="connsiteY43" fmla="*/ 86610 h 286478"/>
                <a:gd name="connsiteX44" fmla="*/ 0 w 508000"/>
                <a:gd name="connsiteY44" fmla="*/ 49967 h 286478"/>
                <a:gd name="connsiteX45" fmla="*/ 63292 w 508000"/>
                <a:gd name="connsiteY45" fmla="*/ 49967 h 286478"/>
                <a:gd name="connsiteX46" fmla="*/ 63292 w 508000"/>
                <a:gd name="connsiteY46" fmla="*/ 86610 h 286478"/>
                <a:gd name="connsiteX47" fmla="*/ 91607 w 508000"/>
                <a:gd name="connsiteY47" fmla="*/ 86610 h 28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286478">
                  <a:moveTo>
                    <a:pt x="423056" y="218190"/>
                  </a:moveTo>
                  <a:lnTo>
                    <a:pt x="474689" y="218190"/>
                  </a:lnTo>
                  <a:lnTo>
                    <a:pt x="474689" y="286478"/>
                  </a:lnTo>
                  <a:lnTo>
                    <a:pt x="423056" y="286478"/>
                  </a:lnTo>
                  <a:close/>
                  <a:moveTo>
                    <a:pt x="39974" y="213193"/>
                  </a:moveTo>
                  <a:lnTo>
                    <a:pt x="96603" y="213193"/>
                  </a:lnTo>
                  <a:lnTo>
                    <a:pt x="96603" y="283147"/>
                  </a:lnTo>
                  <a:lnTo>
                    <a:pt x="39974" y="283147"/>
                  </a:lnTo>
                  <a:close/>
                  <a:moveTo>
                    <a:pt x="124918" y="209862"/>
                  </a:moveTo>
                  <a:lnTo>
                    <a:pt x="398072" y="209862"/>
                  </a:lnTo>
                  <a:lnTo>
                    <a:pt x="398072" y="241508"/>
                  </a:lnTo>
                  <a:lnTo>
                    <a:pt x="124918" y="241508"/>
                  </a:lnTo>
                  <a:close/>
                  <a:moveTo>
                    <a:pt x="333115" y="131580"/>
                  </a:moveTo>
                  <a:lnTo>
                    <a:pt x="451370" y="131580"/>
                  </a:lnTo>
                  <a:lnTo>
                    <a:pt x="451370" y="176551"/>
                  </a:lnTo>
                  <a:lnTo>
                    <a:pt x="366426" y="176551"/>
                  </a:lnTo>
                  <a:close/>
                  <a:moveTo>
                    <a:pt x="68289" y="131580"/>
                  </a:moveTo>
                  <a:lnTo>
                    <a:pt x="179882" y="131580"/>
                  </a:lnTo>
                  <a:lnTo>
                    <a:pt x="148236" y="176551"/>
                  </a:lnTo>
                  <a:lnTo>
                    <a:pt x="68289" y="176551"/>
                  </a:lnTo>
                  <a:close/>
                  <a:moveTo>
                    <a:pt x="54964" y="123252"/>
                  </a:moveTo>
                  <a:lnTo>
                    <a:pt x="54964" y="179882"/>
                  </a:lnTo>
                  <a:lnTo>
                    <a:pt x="459698" y="179882"/>
                  </a:lnTo>
                  <a:lnTo>
                    <a:pt x="459698" y="123252"/>
                  </a:lnTo>
                  <a:close/>
                  <a:moveTo>
                    <a:pt x="159895" y="16656"/>
                  </a:moveTo>
                  <a:lnTo>
                    <a:pt x="116590" y="78282"/>
                  </a:lnTo>
                  <a:lnTo>
                    <a:pt x="398072" y="78282"/>
                  </a:lnTo>
                  <a:lnTo>
                    <a:pt x="354767" y="16656"/>
                  </a:lnTo>
                  <a:close/>
                  <a:moveTo>
                    <a:pt x="153233" y="0"/>
                  </a:moveTo>
                  <a:lnTo>
                    <a:pt x="361430" y="0"/>
                  </a:lnTo>
                  <a:lnTo>
                    <a:pt x="423056" y="86610"/>
                  </a:lnTo>
                  <a:lnTo>
                    <a:pt x="443043" y="86610"/>
                  </a:lnTo>
                  <a:lnTo>
                    <a:pt x="443043" y="49967"/>
                  </a:lnTo>
                  <a:lnTo>
                    <a:pt x="508000" y="49967"/>
                  </a:lnTo>
                  <a:lnTo>
                    <a:pt x="508000" y="86610"/>
                  </a:lnTo>
                  <a:lnTo>
                    <a:pt x="466361" y="86610"/>
                  </a:lnTo>
                  <a:lnTo>
                    <a:pt x="466361" y="106597"/>
                  </a:lnTo>
                  <a:lnTo>
                    <a:pt x="474689" y="106597"/>
                  </a:lnTo>
                  <a:lnTo>
                    <a:pt x="474689" y="201534"/>
                  </a:lnTo>
                  <a:lnTo>
                    <a:pt x="39974" y="201534"/>
                  </a:lnTo>
                  <a:lnTo>
                    <a:pt x="39974" y="106597"/>
                  </a:lnTo>
                  <a:lnTo>
                    <a:pt x="48302" y="106597"/>
                  </a:lnTo>
                  <a:lnTo>
                    <a:pt x="48302" y="86610"/>
                  </a:lnTo>
                  <a:lnTo>
                    <a:pt x="0" y="86610"/>
                  </a:lnTo>
                  <a:lnTo>
                    <a:pt x="0" y="49967"/>
                  </a:lnTo>
                  <a:lnTo>
                    <a:pt x="63292" y="49967"/>
                  </a:lnTo>
                  <a:lnTo>
                    <a:pt x="63292" y="86610"/>
                  </a:lnTo>
                  <a:lnTo>
                    <a:pt x="91607" y="86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</p:grpSp>
      <p:grpSp>
        <p:nvGrpSpPr>
          <p:cNvPr id="4" name="Group 6"/>
          <p:cNvGrpSpPr/>
          <p:nvPr/>
        </p:nvGrpSpPr>
        <p:grpSpPr>
          <a:xfrm>
            <a:off x="1231900" y="1761668"/>
            <a:ext cx="2859503" cy="4006780"/>
            <a:chOff x="860525" y="1557908"/>
            <a:chExt cx="3077827" cy="4312699"/>
          </a:xfrm>
        </p:grpSpPr>
        <p:sp>
          <p:nvSpPr>
            <p:cNvPr id="12" name="îṥļîḑé-Rectangle 3"/>
            <p:cNvSpPr/>
            <p:nvPr/>
          </p:nvSpPr>
          <p:spPr>
            <a:xfrm>
              <a:off x="860526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ïşḻïďê-Right Triangle 4"/>
            <p:cNvSpPr/>
            <p:nvPr/>
          </p:nvSpPr>
          <p:spPr>
            <a:xfrm rot="5400000">
              <a:off x="860525" y="1557908"/>
              <a:ext cx="1198892" cy="119889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4" name="ïşḻïďê-Right Triangle 5"/>
            <p:cNvSpPr/>
            <p:nvPr/>
          </p:nvSpPr>
          <p:spPr>
            <a:xfrm rot="16200000">
              <a:off x="2645190" y="4577445"/>
              <a:ext cx="1293162" cy="129316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6" name="ïşḻïďê-TextBox 25"/>
            <p:cNvSpPr txBox="1"/>
            <p:nvPr/>
          </p:nvSpPr>
          <p:spPr>
            <a:xfrm rot="18969360">
              <a:off x="933595" y="1729163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en-US" altLang="zh-CN" sz="240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ïşḻïďê-Freeform: Shape 29"/>
            <p:cNvSpPr>
              <a:spLocks noChangeAspect="1"/>
            </p:cNvSpPr>
            <p:nvPr/>
          </p:nvSpPr>
          <p:spPr bwMode="auto">
            <a:xfrm>
              <a:off x="3222635" y="5362810"/>
              <a:ext cx="529992" cy="330302"/>
            </a:xfrm>
            <a:custGeom>
              <a:avLst/>
              <a:gdLst>
                <a:gd name="T0" fmla="*/ 320 w 1962"/>
                <a:gd name="T1" fmla="*/ 1189 h 1222"/>
                <a:gd name="T2" fmla="*/ 2 w 1962"/>
                <a:gd name="T3" fmla="*/ 1124 h 1222"/>
                <a:gd name="T4" fmla="*/ 24 w 1962"/>
                <a:gd name="T5" fmla="*/ 1071 h 1222"/>
                <a:gd name="T6" fmla="*/ 369 w 1962"/>
                <a:gd name="T7" fmla="*/ 1082 h 1222"/>
                <a:gd name="T8" fmla="*/ 231 w 1962"/>
                <a:gd name="T9" fmla="*/ 789 h 1222"/>
                <a:gd name="T10" fmla="*/ 190 w 1962"/>
                <a:gd name="T11" fmla="*/ 814 h 1222"/>
                <a:gd name="T12" fmla="*/ 369 w 1962"/>
                <a:gd name="T13" fmla="*/ 1082 h 1222"/>
                <a:gd name="T14" fmla="*/ 1738 w 1962"/>
                <a:gd name="T15" fmla="*/ 1220 h 1222"/>
                <a:gd name="T16" fmla="*/ 1694 w 1962"/>
                <a:gd name="T17" fmla="*/ 1132 h 1222"/>
                <a:gd name="T18" fmla="*/ 695 w 1962"/>
                <a:gd name="T19" fmla="*/ 1145 h 1222"/>
                <a:gd name="T20" fmla="*/ 656 w 1962"/>
                <a:gd name="T21" fmla="*/ 1220 h 1222"/>
                <a:gd name="T22" fmla="*/ 361 w 1962"/>
                <a:gd name="T23" fmla="*/ 1189 h 1222"/>
                <a:gd name="T24" fmla="*/ 433 w 1962"/>
                <a:gd name="T25" fmla="*/ 1162 h 1222"/>
                <a:gd name="T26" fmla="*/ 425 w 1962"/>
                <a:gd name="T27" fmla="*/ 676 h 1222"/>
                <a:gd name="T28" fmla="*/ 775 w 1962"/>
                <a:gd name="T29" fmla="*/ 55 h 1222"/>
                <a:gd name="T30" fmla="*/ 1612 w 1962"/>
                <a:gd name="T31" fmla="*/ 102 h 1222"/>
                <a:gd name="T32" fmla="*/ 1922 w 1962"/>
                <a:gd name="T33" fmla="*/ 693 h 1222"/>
                <a:gd name="T34" fmla="*/ 1960 w 1962"/>
                <a:gd name="T35" fmla="*/ 1167 h 1222"/>
                <a:gd name="T36" fmla="*/ 610 w 1962"/>
                <a:gd name="T37" fmla="*/ 646 h 1222"/>
                <a:gd name="T38" fmla="*/ 1515 w 1962"/>
                <a:gd name="T39" fmla="*/ 237 h 1222"/>
                <a:gd name="T40" fmla="*/ 1379 w 1962"/>
                <a:gd name="T41" fmla="*/ 168 h 1222"/>
                <a:gd name="T42" fmla="*/ 742 w 1962"/>
                <a:gd name="T43" fmla="*/ 298 h 1222"/>
                <a:gd name="T44" fmla="*/ 778 w 1962"/>
                <a:gd name="T45" fmla="*/ 877 h 1222"/>
                <a:gd name="T46" fmla="*/ 546 w 1962"/>
                <a:gd name="T47" fmla="*/ 897 h 1222"/>
                <a:gd name="T48" fmla="*/ 778 w 1962"/>
                <a:gd name="T49" fmla="*/ 877 h 1222"/>
                <a:gd name="T50" fmla="*/ 1672 w 1962"/>
                <a:gd name="T51" fmla="*/ 689 h 1222"/>
                <a:gd name="T52" fmla="*/ 1691 w 1962"/>
                <a:gd name="T53" fmla="*/ 924 h 1222"/>
                <a:gd name="T54" fmla="*/ 82 w 1962"/>
                <a:gd name="T55" fmla="*/ 847 h 1222"/>
                <a:gd name="T56" fmla="*/ 33 w 1962"/>
                <a:gd name="T57" fmla="*/ 888 h 1222"/>
                <a:gd name="T58" fmla="*/ 333 w 1962"/>
                <a:gd name="T59" fmla="*/ 1157 h 1222"/>
                <a:gd name="T60" fmla="*/ 82 w 1962"/>
                <a:gd name="T61" fmla="*/ 847 h 1222"/>
                <a:gd name="T62" fmla="*/ 82 w 1962"/>
                <a:gd name="T63" fmla="*/ 847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62" h="1222">
                  <a:moveTo>
                    <a:pt x="49" y="1079"/>
                  </a:moveTo>
                  <a:cubicBezTo>
                    <a:pt x="320" y="1189"/>
                    <a:pt x="320" y="1189"/>
                    <a:pt x="320" y="1189"/>
                  </a:cubicBezTo>
                  <a:cubicBezTo>
                    <a:pt x="30" y="1151"/>
                    <a:pt x="30" y="1151"/>
                    <a:pt x="30" y="1151"/>
                  </a:cubicBezTo>
                  <a:cubicBezTo>
                    <a:pt x="8" y="1149"/>
                    <a:pt x="0" y="1137"/>
                    <a:pt x="2" y="1124"/>
                  </a:cubicBezTo>
                  <a:cubicBezTo>
                    <a:pt x="13" y="1085"/>
                    <a:pt x="13" y="1085"/>
                    <a:pt x="13" y="1085"/>
                  </a:cubicBezTo>
                  <a:cubicBezTo>
                    <a:pt x="13" y="1077"/>
                    <a:pt x="19" y="1074"/>
                    <a:pt x="24" y="1071"/>
                  </a:cubicBezTo>
                  <a:cubicBezTo>
                    <a:pt x="33" y="1068"/>
                    <a:pt x="41" y="1071"/>
                    <a:pt x="49" y="1079"/>
                  </a:cubicBezTo>
                  <a:close/>
                  <a:moveTo>
                    <a:pt x="369" y="1082"/>
                  </a:moveTo>
                  <a:cubicBezTo>
                    <a:pt x="256" y="811"/>
                    <a:pt x="256" y="811"/>
                    <a:pt x="256" y="811"/>
                  </a:cubicBezTo>
                  <a:cubicBezTo>
                    <a:pt x="248" y="797"/>
                    <a:pt x="239" y="789"/>
                    <a:pt x="231" y="789"/>
                  </a:cubicBezTo>
                  <a:cubicBezTo>
                    <a:pt x="228" y="789"/>
                    <a:pt x="225" y="789"/>
                    <a:pt x="223" y="792"/>
                  </a:cubicBezTo>
                  <a:cubicBezTo>
                    <a:pt x="190" y="814"/>
                    <a:pt x="190" y="814"/>
                    <a:pt x="190" y="814"/>
                  </a:cubicBezTo>
                  <a:cubicBezTo>
                    <a:pt x="176" y="822"/>
                    <a:pt x="179" y="836"/>
                    <a:pt x="193" y="850"/>
                  </a:cubicBezTo>
                  <a:lnTo>
                    <a:pt x="369" y="1082"/>
                  </a:lnTo>
                  <a:close/>
                  <a:moveTo>
                    <a:pt x="1926" y="1206"/>
                  </a:moveTo>
                  <a:cubicBezTo>
                    <a:pt x="1738" y="1220"/>
                    <a:pt x="1738" y="1220"/>
                    <a:pt x="1738" y="1220"/>
                  </a:cubicBezTo>
                  <a:cubicBezTo>
                    <a:pt x="1716" y="1222"/>
                    <a:pt x="1702" y="1206"/>
                    <a:pt x="1700" y="1187"/>
                  </a:cubicBezTo>
                  <a:cubicBezTo>
                    <a:pt x="1694" y="1132"/>
                    <a:pt x="1694" y="1132"/>
                    <a:pt x="1694" y="1132"/>
                  </a:cubicBezTo>
                  <a:cubicBezTo>
                    <a:pt x="1689" y="1068"/>
                    <a:pt x="1689" y="1068"/>
                    <a:pt x="1689" y="1068"/>
                  </a:cubicBezTo>
                  <a:cubicBezTo>
                    <a:pt x="695" y="1145"/>
                    <a:pt x="695" y="1145"/>
                    <a:pt x="695" y="1145"/>
                  </a:cubicBezTo>
                  <a:cubicBezTo>
                    <a:pt x="698" y="1178"/>
                    <a:pt x="698" y="1178"/>
                    <a:pt x="698" y="1178"/>
                  </a:cubicBezTo>
                  <a:cubicBezTo>
                    <a:pt x="700" y="1214"/>
                    <a:pt x="681" y="1220"/>
                    <a:pt x="656" y="1220"/>
                  </a:cubicBezTo>
                  <a:cubicBezTo>
                    <a:pt x="388" y="1220"/>
                    <a:pt x="388" y="1220"/>
                    <a:pt x="388" y="1220"/>
                  </a:cubicBezTo>
                  <a:cubicBezTo>
                    <a:pt x="372" y="1220"/>
                    <a:pt x="361" y="1205"/>
                    <a:pt x="361" y="1189"/>
                  </a:cubicBezTo>
                  <a:cubicBezTo>
                    <a:pt x="361" y="1173"/>
                    <a:pt x="372" y="1162"/>
                    <a:pt x="388" y="1162"/>
                  </a:cubicBezTo>
                  <a:cubicBezTo>
                    <a:pt x="433" y="1162"/>
                    <a:pt x="433" y="1162"/>
                    <a:pt x="433" y="1162"/>
                  </a:cubicBezTo>
                  <a:cubicBezTo>
                    <a:pt x="405" y="806"/>
                    <a:pt x="405" y="806"/>
                    <a:pt x="405" y="806"/>
                  </a:cubicBezTo>
                  <a:cubicBezTo>
                    <a:pt x="402" y="762"/>
                    <a:pt x="405" y="726"/>
                    <a:pt x="425" y="676"/>
                  </a:cubicBezTo>
                  <a:cubicBezTo>
                    <a:pt x="621" y="171"/>
                    <a:pt x="621" y="171"/>
                    <a:pt x="621" y="171"/>
                  </a:cubicBezTo>
                  <a:cubicBezTo>
                    <a:pt x="643" y="113"/>
                    <a:pt x="712" y="61"/>
                    <a:pt x="775" y="55"/>
                  </a:cubicBezTo>
                  <a:cubicBezTo>
                    <a:pt x="1438" y="5"/>
                    <a:pt x="1438" y="5"/>
                    <a:pt x="1438" y="5"/>
                  </a:cubicBezTo>
                  <a:cubicBezTo>
                    <a:pt x="1502" y="0"/>
                    <a:pt x="1579" y="42"/>
                    <a:pt x="1612" y="102"/>
                  </a:cubicBezTo>
                  <a:cubicBezTo>
                    <a:pt x="1883" y="568"/>
                    <a:pt x="1883" y="568"/>
                    <a:pt x="1883" y="568"/>
                  </a:cubicBezTo>
                  <a:cubicBezTo>
                    <a:pt x="1908" y="613"/>
                    <a:pt x="1919" y="648"/>
                    <a:pt x="1922" y="693"/>
                  </a:cubicBezTo>
                  <a:cubicBezTo>
                    <a:pt x="1954" y="1112"/>
                    <a:pt x="1954" y="1112"/>
                    <a:pt x="1954" y="1112"/>
                  </a:cubicBezTo>
                  <a:cubicBezTo>
                    <a:pt x="1960" y="1167"/>
                    <a:pt x="1960" y="1167"/>
                    <a:pt x="1960" y="1167"/>
                  </a:cubicBezTo>
                  <a:cubicBezTo>
                    <a:pt x="1962" y="1187"/>
                    <a:pt x="1946" y="1203"/>
                    <a:pt x="1926" y="1206"/>
                  </a:cubicBezTo>
                  <a:close/>
                  <a:moveTo>
                    <a:pt x="610" y="646"/>
                  </a:moveTo>
                  <a:cubicBezTo>
                    <a:pt x="1700" y="560"/>
                    <a:pt x="1700" y="560"/>
                    <a:pt x="1700" y="560"/>
                  </a:cubicBezTo>
                  <a:cubicBezTo>
                    <a:pt x="1515" y="237"/>
                    <a:pt x="1515" y="237"/>
                    <a:pt x="1515" y="237"/>
                  </a:cubicBezTo>
                  <a:cubicBezTo>
                    <a:pt x="1482" y="182"/>
                    <a:pt x="1454" y="165"/>
                    <a:pt x="1402" y="165"/>
                  </a:cubicBezTo>
                  <a:cubicBezTo>
                    <a:pt x="1394" y="165"/>
                    <a:pt x="1385" y="165"/>
                    <a:pt x="1379" y="168"/>
                  </a:cubicBezTo>
                  <a:cubicBezTo>
                    <a:pt x="864" y="207"/>
                    <a:pt x="864" y="207"/>
                    <a:pt x="864" y="207"/>
                  </a:cubicBezTo>
                  <a:cubicBezTo>
                    <a:pt x="794" y="209"/>
                    <a:pt x="770" y="229"/>
                    <a:pt x="742" y="298"/>
                  </a:cubicBezTo>
                  <a:lnTo>
                    <a:pt x="610" y="646"/>
                  </a:lnTo>
                  <a:close/>
                  <a:moveTo>
                    <a:pt x="778" y="877"/>
                  </a:moveTo>
                  <a:cubicBezTo>
                    <a:pt x="772" y="814"/>
                    <a:pt x="714" y="764"/>
                    <a:pt x="651" y="770"/>
                  </a:cubicBezTo>
                  <a:cubicBezTo>
                    <a:pt x="585" y="772"/>
                    <a:pt x="538" y="830"/>
                    <a:pt x="546" y="897"/>
                  </a:cubicBezTo>
                  <a:cubicBezTo>
                    <a:pt x="551" y="960"/>
                    <a:pt x="607" y="1010"/>
                    <a:pt x="670" y="1005"/>
                  </a:cubicBezTo>
                  <a:cubicBezTo>
                    <a:pt x="734" y="999"/>
                    <a:pt x="783" y="941"/>
                    <a:pt x="778" y="877"/>
                  </a:cubicBezTo>
                  <a:close/>
                  <a:moveTo>
                    <a:pt x="1799" y="797"/>
                  </a:moveTo>
                  <a:cubicBezTo>
                    <a:pt x="1794" y="733"/>
                    <a:pt x="1736" y="684"/>
                    <a:pt x="1672" y="689"/>
                  </a:cubicBezTo>
                  <a:cubicBezTo>
                    <a:pt x="1609" y="695"/>
                    <a:pt x="1562" y="753"/>
                    <a:pt x="1567" y="816"/>
                  </a:cubicBezTo>
                  <a:cubicBezTo>
                    <a:pt x="1573" y="880"/>
                    <a:pt x="1628" y="930"/>
                    <a:pt x="1691" y="924"/>
                  </a:cubicBezTo>
                  <a:cubicBezTo>
                    <a:pt x="1755" y="919"/>
                    <a:pt x="1805" y="861"/>
                    <a:pt x="1799" y="797"/>
                  </a:cubicBezTo>
                  <a:close/>
                  <a:moveTo>
                    <a:pt x="82" y="847"/>
                  </a:moveTo>
                  <a:cubicBezTo>
                    <a:pt x="77" y="847"/>
                    <a:pt x="71" y="850"/>
                    <a:pt x="66" y="855"/>
                  </a:cubicBezTo>
                  <a:cubicBezTo>
                    <a:pt x="33" y="888"/>
                    <a:pt x="33" y="888"/>
                    <a:pt x="33" y="888"/>
                  </a:cubicBezTo>
                  <a:cubicBezTo>
                    <a:pt x="18" y="902"/>
                    <a:pt x="25" y="918"/>
                    <a:pt x="47" y="935"/>
                  </a:cubicBezTo>
                  <a:cubicBezTo>
                    <a:pt x="333" y="1157"/>
                    <a:pt x="333" y="1157"/>
                    <a:pt x="333" y="1157"/>
                  </a:cubicBezTo>
                  <a:cubicBezTo>
                    <a:pt x="112" y="870"/>
                    <a:pt x="112" y="870"/>
                    <a:pt x="112" y="870"/>
                  </a:cubicBezTo>
                  <a:cubicBezTo>
                    <a:pt x="102" y="855"/>
                    <a:pt x="93" y="847"/>
                    <a:pt x="82" y="847"/>
                  </a:cubicBezTo>
                  <a:close/>
                  <a:moveTo>
                    <a:pt x="82" y="847"/>
                  </a:moveTo>
                  <a:cubicBezTo>
                    <a:pt x="82" y="847"/>
                    <a:pt x="82" y="847"/>
                    <a:pt x="82" y="8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</p:grpSp>
      <p:grpSp>
        <p:nvGrpSpPr>
          <p:cNvPr id="5" name="Group 2"/>
          <p:cNvGrpSpPr/>
          <p:nvPr/>
        </p:nvGrpSpPr>
        <p:grpSpPr>
          <a:xfrm>
            <a:off x="8100597" y="1761668"/>
            <a:ext cx="2859503" cy="4006780"/>
            <a:chOff x="8253648" y="1557908"/>
            <a:chExt cx="3077827" cy="4312699"/>
          </a:xfrm>
        </p:grpSpPr>
        <p:sp>
          <p:nvSpPr>
            <p:cNvPr id="6" name="ïşḻïďê-Rectangle 17"/>
            <p:cNvSpPr/>
            <p:nvPr/>
          </p:nvSpPr>
          <p:spPr>
            <a:xfrm>
              <a:off x="8253649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ïşḻïďê-Right Triangle 18"/>
            <p:cNvSpPr/>
            <p:nvPr/>
          </p:nvSpPr>
          <p:spPr>
            <a:xfrm rot="5400000">
              <a:off x="8253648" y="1557908"/>
              <a:ext cx="1198892" cy="1198892"/>
            </a:xfrm>
            <a:prstGeom prst="rtTriangle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8" name="ïşḻïďê-Right Triangle 19"/>
            <p:cNvSpPr/>
            <p:nvPr/>
          </p:nvSpPr>
          <p:spPr>
            <a:xfrm rot="16200000">
              <a:off x="10038313" y="4577445"/>
              <a:ext cx="1293162" cy="1293162"/>
            </a:xfrm>
            <a:prstGeom prst="rtTriangle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0" name="ïşḻïďê-TextBox 27"/>
            <p:cNvSpPr txBox="1"/>
            <p:nvPr/>
          </p:nvSpPr>
          <p:spPr>
            <a:xfrm rot="18969360">
              <a:off x="8405276" y="1729162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en-US" altLang="zh-CN" sz="240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ïşḻïďê-Freeform: Shape 30"/>
            <p:cNvSpPr>
              <a:spLocks noChangeAspect="1"/>
            </p:cNvSpPr>
            <p:nvPr/>
          </p:nvSpPr>
          <p:spPr bwMode="auto">
            <a:xfrm>
              <a:off x="10713445" y="5224559"/>
              <a:ext cx="460464" cy="529992"/>
            </a:xfrm>
            <a:custGeom>
              <a:avLst/>
              <a:gdLst>
                <a:gd name="T0" fmla="*/ 1922 w 1958"/>
                <a:gd name="T1" fmla="*/ 1423 h 2254"/>
                <a:gd name="T2" fmla="*/ 1619 w 1958"/>
                <a:gd name="T3" fmla="*/ 791 h 2254"/>
                <a:gd name="T4" fmla="*/ 1541 w 1958"/>
                <a:gd name="T5" fmla="*/ 706 h 2254"/>
                <a:gd name="T6" fmla="*/ 1474 w 1958"/>
                <a:gd name="T7" fmla="*/ 957 h 2254"/>
                <a:gd name="T8" fmla="*/ 1482 w 1958"/>
                <a:gd name="T9" fmla="*/ 968 h 2254"/>
                <a:gd name="T10" fmla="*/ 1689 w 1958"/>
                <a:gd name="T11" fmla="*/ 1404 h 2254"/>
                <a:gd name="T12" fmla="*/ 274 w 1958"/>
                <a:gd name="T13" fmla="*/ 1404 h 2254"/>
                <a:gd name="T14" fmla="*/ 481 w 1958"/>
                <a:gd name="T15" fmla="*/ 968 h 2254"/>
                <a:gd name="T16" fmla="*/ 484 w 1958"/>
                <a:gd name="T17" fmla="*/ 957 h 2254"/>
                <a:gd name="T18" fmla="*/ 418 w 1958"/>
                <a:gd name="T19" fmla="*/ 706 h 2254"/>
                <a:gd name="T20" fmla="*/ 340 w 1958"/>
                <a:gd name="T21" fmla="*/ 791 h 2254"/>
                <a:gd name="T22" fmla="*/ 37 w 1958"/>
                <a:gd name="T23" fmla="*/ 1423 h 2254"/>
                <a:gd name="T24" fmla="*/ 0 w 1958"/>
                <a:gd name="T25" fmla="*/ 1589 h 2254"/>
                <a:gd name="T26" fmla="*/ 0 w 1958"/>
                <a:gd name="T27" fmla="*/ 2206 h 2254"/>
                <a:gd name="T28" fmla="*/ 48 w 1958"/>
                <a:gd name="T29" fmla="*/ 2254 h 2254"/>
                <a:gd name="T30" fmla="*/ 292 w 1958"/>
                <a:gd name="T31" fmla="*/ 2254 h 2254"/>
                <a:gd name="T32" fmla="*/ 336 w 1958"/>
                <a:gd name="T33" fmla="*/ 2206 h 2254"/>
                <a:gd name="T34" fmla="*/ 336 w 1958"/>
                <a:gd name="T35" fmla="*/ 2051 h 2254"/>
                <a:gd name="T36" fmla="*/ 1622 w 1958"/>
                <a:gd name="T37" fmla="*/ 2051 h 2254"/>
                <a:gd name="T38" fmla="*/ 1622 w 1958"/>
                <a:gd name="T39" fmla="*/ 2206 h 2254"/>
                <a:gd name="T40" fmla="*/ 1666 w 1958"/>
                <a:gd name="T41" fmla="*/ 2254 h 2254"/>
                <a:gd name="T42" fmla="*/ 1910 w 1958"/>
                <a:gd name="T43" fmla="*/ 2254 h 2254"/>
                <a:gd name="T44" fmla="*/ 1958 w 1958"/>
                <a:gd name="T45" fmla="*/ 2206 h 2254"/>
                <a:gd name="T46" fmla="*/ 1958 w 1958"/>
                <a:gd name="T47" fmla="*/ 1585 h 2254"/>
                <a:gd name="T48" fmla="*/ 1922 w 1958"/>
                <a:gd name="T49" fmla="*/ 1423 h 2254"/>
                <a:gd name="T50" fmla="*/ 318 w 1958"/>
                <a:gd name="T51" fmla="*/ 1866 h 2254"/>
                <a:gd name="T52" fmla="*/ 166 w 1958"/>
                <a:gd name="T53" fmla="*/ 1714 h 2254"/>
                <a:gd name="T54" fmla="*/ 318 w 1958"/>
                <a:gd name="T55" fmla="*/ 1563 h 2254"/>
                <a:gd name="T56" fmla="*/ 470 w 1958"/>
                <a:gd name="T57" fmla="*/ 1714 h 2254"/>
                <a:gd name="T58" fmla="*/ 318 w 1958"/>
                <a:gd name="T59" fmla="*/ 1866 h 2254"/>
                <a:gd name="T60" fmla="*/ 1640 w 1958"/>
                <a:gd name="T61" fmla="*/ 1866 h 2254"/>
                <a:gd name="T62" fmla="*/ 1489 w 1958"/>
                <a:gd name="T63" fmla="*/ 1714 h 2254"/>
                <a:gd name="T64" fmla="*/ 1640 w 1958"/>
                <a:gd name="T65" fmla="*/ 1563 h 2254"/>
                <a:gd name="T66" fmla="*/ 1792 w 1958"/>
                <a:gd name="T67" fmla="*/ 1714 h 2254"/>
                <a:gd name="T68" fmla="*/ 1640 w 1958"/>
                <a:gd name="T69" fmla="*/ 1866 h 2254"/>
                <a:gd name="T70" fmla="*/ 488 w 1958"/>
                <a:gd name="T71" fmla="*/ 684 h 2254"/>
                <a:gd name="T72" fmla="*/ 676 w 1958"/>
                <a:gd name="T73" fmla="*/ 303 h 2254"/>
                <a:gd name="T74" fmla="*/ 709 w 1958"/>
                <a:gd name="T75" fmla="*/ 314 h 2254"/>
                <a:gd name="T76" fmla="*/ 820 w 1958"/>
                <a:gd name="T77" fmla="*/ 717 h 2254"/>
                <a:gd name="T78" fmla="*/ 776 w 1958"/>
                <a:gd name="T79" fmla="*/ 410 h 2254"/>
                <a:gd name="T80" fmla="*/ 987 w 1958"/>
                <a:gd name="T81" fmla="*/ 15 h 2254"/>
                <a:gd name="T82" fmla="*/ 1016 w 1958"/>
                <a:gd name="T83" fmla="*/ 4 h 2254"/>
                <a:gd name="T84" fmla="*/ 1027 w 1958"/>
                <a:gd name="T85" fmla="*/ 23 h 2254"/>
                <a:gd name="T86" fmla="*/ 1009 w 1958"/>
                <a:gd name="T87" fmla="*/ 119 h 2254"/>
                <a:gd name="T88" fmla="*/ 1086 w 1958"/>
                <a:gd name="T89" fmla="*/ 492 h 2254"/>
                <a:gd name="T90" fmla="*/ 1231 w 1958"/>
                <a:gd name="T91" fmla="*/ 307 h 2254"/>
                <a:gd name="T92" fmla="*/ 1275 w 1958"/>
                <a:gd name="T93" fmla="*/ 300 h 2254"/>
                <a:gd name="T94" fmla="*/ 1474 w 1958"/>
                <a:gd name="T95" fmla="*/ 695 h 2254"/>
                <a:gd name="T96" fmla="*/ 987 w 1958"/>
                <a:gd name="T97" fmla="*/ 1187 h 2254"/>
                <a:gd name="T98" fmla="*/ 488 w 1958"/>
                <a:gd name="T99" fmla="*/ 684 h 2254"/>
                <a:gd name="T100" fmla="*/ 488 w 1958"/>
                <a:gd name="T101" fmla="*/ 684 h 2254"/>
                <a:gd name="T102" fmla="*/ 488 w 1958"/>
                <a:gd name="T103" fmla="*/ 684 h 2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58" h="2254">
                  <a:moveTo>
                    <a:pt x="1922" y="1423"/>
                  </a:moveTo>
                  <a:cubicBezTo>
                    <a:pt x="1619" y="791"/>
                    <a:pt x="1619" y="791"/>
                    <a:pt x="1619" y="791"/>
                  </a:cubicBezTo>
                  <a:cubicBezTo>
                    <a:pt x="1604" y="758"/>
                    <a:pt x="1574" y="728"/>
                    <a:pt x="1541" y="706"/>
                  </a:cubicBezTo>
                  <a:cubicBezTo>
                    <a:pt x="1537" y="794"/>
                    <a:pt x="1515" y="879"/>
                    <a:pt x="1474" y="957"/>
                  </a:cubicBezTo>
                  <a:cubicBezTo>
                    <a:pt x="1478" y="960"/>
                    <a:pt x="1478" y="964"/>
                    <a:pt x="1482" y="968"/>
                  </a:cubicBezTo>
                  <a:cubicBezTo>
                    <a:pt x="1689" y="1404"/>
                    <a:pt x="1689" y="1404"/>
                    <a:pt x="1689" y="1404"/>
                  </a:cubicBezTo>
                  <a:cubicBezTo>
                    <a:pt x="274" y="1404"/>
                    <a:pt x="274" y="1404"/>
                    <a:pt x="274" y="1404"/>
                  </a:cubicBezTo>
                  <a:cubicBezTo>
                    <a:pt x="481" y="968"/>
                    <a:pt x="481" y="968"/>
                    <a:pt x="481" y="968"/>
                  </a:cubicBezTo>
                  <a:cubicBezTo>
                    <a:pt x="481" y="964"/>
                    <a:pt x="484" y="960"/>
                    <a:pt x="484" y="957"/>
                  </a:cubicBezTo>
                  <a:cubicBezTo>
                    <a:pt x="444" y="883"/>
                    <a:pt x="418" y="798"/>
                    <a:pt x="418" y="706"/>
                  </a:cubicBezTo>
                  <a:cubicBezTo>
                    <a:pt x="384" y="728"/>
                    <a:pt x="358" y="758"/>
                    <a:pt x="340" y="791"/>
                  </a:cubicBezTo>
                  <a:cubicBezTo>
                    <a:pt x="37" y="1423"/>
                    <a:pt x="37" y="1423"/>
                    <a:pt x="37" y="1423"/>
                  </a:cubicBezTo>
                  <a:cubicBezTo>
                    <a:pt x="7" y="1486"/>
                    <a:pt x="0" y="1530"/>
                    <a:pt x="0" y="1589"/>
                  </a:cubicBezTo>
                  <a:cubicBezTo>
                    <a:pt x="0" y="2206"/>
                    <a:pt x="0" y="2206"/>
                    <a:pt x="0" y="2206"/>
                  </a:cubicBezTo>
                  <a:cubicBezTo>
                    <a:pt x="0" y="2232"/>
                    <a:pt x="22" y="2254"/>
                    <a:pt x="48" y="2254"/>
                  </a:cubicBezTo>
                  <a:cubicBezTo>
                    <a:pt x="292" y="2254"/>
                    <a:pt x="292" y="2254"/>
                    <a:pt x="292" y="2254"/>
                  </a:cubicBezTo>
                  <a:cubicBezTo>
                    <a:pt x="318" y="2254"/>
                    <a:pt x="336" y="2232"/>
                    <a:pt x="336" y="2206"/>
                  </a:cubicBezTo>
                  <a:cubicBezTo>
                    <a:pt x="336" y="2051"/>
                    <a:pt x="336" y="2051"/>
                    <a:pt x="336" y="2051"/>
                  </a:cubicBezTo>
                  <a:cubicBezTo>
                    <a:pt x="1622" y="2051"/>
                    <a:pt x="1622" y="2051"/>
                    <a:pt x="1622" y="2051"/>
                  </a:cubicBezTo>
                  <a:cubicBezTo>
                    <a:pt x="1622" y="2206"/>
                    <a:pt x="1622" y="2206"/>
                    <a:pt x="1622" y="2206"/>
                  </a:cubicBezTo>
                  <a:cubicBezTo>
                    <a:pt x="1622" y="2232"/>
                    <a:pt x="1641" y="2254"/>
                    <a:pt x="1666" y="2254"/>
                  </a:cubicBezTo>
                  <a:cubicBezTo>
                    <a:pt x="1910" y="2254"/>
                    <a:pt x="1910" y="2254"/>
                    <a:pt x="1910" y="2254"/>
                  </a:cubicBezTo>
                  <a:cubicBezTo>
                    <a:pt x="1936" y="2254"/>
                    <a:pt x="1958" y="2232"/>
                    <a:pt x="1958" y="2206"/>
                  </a:cubicBezTo>
                  <a:cubicBezTo>
                    <a:pt x="1958" y="1585"/>
                    <a:pt x="1958" y="1585"/>
                    <a:pt x="1958" y="1585"/>
                  </a:cubicBezTo>
                  <a:cubicBezTo>
                    <a:pt x="1958" y="1530"/>
                    <a:pt x="1951" y="1482"/>
                    <a:pt x="1922" y="1423"/>
                  </a:cubicBezTo>
                  <a:close/>
                  <a:moveTo>
                    <a:pt x="318" y="1866"/>
                  </a:moveTo>
                  <a:cubicBezTo>
                    <a:pt x="233" y="1866"/>
                    <a:pt x="166" y="1796"/>
                    <a:pt x="166" y="1714"/>
                  </a:cubicBezTo>
                  <a:cubicBezTo>
                    <a:pt x="166" y="1629"/>
                    <a:pt x="233" y="1563"/>
                    <a:pt x="318" y="1563"/>
                  </a:cubicBezTo>
                  <a:cubicBezTo>
                    <a:pt x="403" y="1563"/>
                    <a:pt x="470" y="1629"/>
                    <a:pt x="470" y="1714"/>
                  </a:cubicBezTo>
                  <a:cubicBezTo>
                    <a:pt x="469" y="1799"/>
                    <a:pt x="399" y="1866"/>
                    <a:pt x="318" y="1866"/>
                  </a:cubicBezTo>
                  <a:close/>
                  <a:moveTo>
                    <a:pt x="1640" y="1866"/>
                  </a:moveTo>
                  <a:cubicBezTo>
                    <a:pt x="1555" y="1866"/>
                    <a:pt x="1489" y="1796"/>
                    <a:pt x="1489" y="1714"/>
                  </a:cubicBezTo>
                  <a:cubicBezTo>
                    <a:pt x="1489" y="1629"/>
                    <a:pt x="1555" y="1563"/>
                    <a:pt x="1640" y="1563"/>
                  </a:cubicBezTo>
                  <a:cubicBezTo>
                    <a:pt x="1725" y="1563"/>
                    <a:pt x="1792" y="1629"/>
                    <a:pt x="1792" y="1714"/>
                  </a:cubicBezTo>
                  <a:cubicBezTo>
                    <a:pt x="1792" y="1799"/>
                    <a:pt x="1725" y="1866"/>
                    <a:pt x="1640" y="1866"/>
                  </a:cubicBezTo>
                  <a:close/>
                  <a:moveTo>
                    <a:pt x="488" y="684"/>
                  </a:moveTo>
                  <a:cubicBezTo>
                    <a:pt x="488" y="529"/>
                    <a:pt x="561" y="392"/>
                    <a:pt x="676" y="303"/>
                  </a:cubicBezTo>
                  <a:cubicBezTo>
                    <a:pt x="702" y="285"/>
                    <a:pt x="716" y="303"/>
                    <a:pt x="709" y="314"/>
                  </a:cubicBezTo>
                  <a:cubicBezTo>
                    <a:pt x="632" y="499"/>
                    <a:pt x="687" y="680"/>
                    <a:pt x="820" y="717"/>
                  </a:cubicBezTo>
                  <a:cubicBezTo>
                    <a:pt x="780" y="624"/>
                    <a:pt x="765" y="518"/>
                    <a:pt x="776" y="410"/>
                  </a:cubicBezTo>
                  <a:cubicBezTo>
                    <a:pt x="795" y="252"/>
                    <a:pt x="872" y="111"/>
                    <a:pt x="987" y="15"/>
                  </a:cubicBezTo>
                  <a:cubicBezTo>
                    <a:pt x="998" y="4"/>
                    <a:pt x="1009" y="0"/>
                    <a:pt x="1016" y="4"/>
                  </a:cubicBezTo>
                  <a:cubicBezTo>
                    <a:pt x="1024" y="4"/>
                    <a:pt x="1031" y="11"/>
                    <a:pt x="1027" y="23"/>
                  </a:cubicBezTo>
                  <a:cubicBezTo>
                    <a:pt x="1020" y="52"/>
                    <a:pt x="1013" y="85"/>
                    <a:pt x="1009" y="119"/>
                  </a:cubicBezTo>
                  <a:cubicBezTo>
                    <a:pt x="994" y="251"/>
                    <a:pt x="1023" y="381"/>
                    <a:pt x="1086" y="492"/>
                  </a:cubicBezTo>
                  <a:cubicBezTo>
                    <a:pt x="1179" y="492"/>
                    <a:pt x="1219" y="381"/>
                    <a:pt x="1231" y="307"/>
                  </a:cubicBezTo>
                  <a:cubicBezTo>
                    <a:pt x="1231" y="288"/>
                    <a:pt x="1245" y="278"/>
                    <a:pt x="1275" y="300"/>
                  </a:cubicBezTo>
                  <a:cubicBezTo>
                    <a:pt x="1397" y="388"/>
                    <a:pt x="1474" y="533"/>
                    <a:pt x="1474" y="695"/>
                  </a:cubicBezTo>
                  <a:cubicBezTo>
                    <a:pt x="1474" y="965"/>
                    <a:pt x="1256" y="1187"/>
                    <a:pt x="987" y="1187"/>
                  </a:cubicBezTo>
                  <a:cubicBezTo>
                    <a:pt x="717" y="1187"/>
                    <a:pt x="488" y="953"/>
                    <a:pt x="488" y="684"/>
                  </a:cubicBezTo>
                  <a:close/>
                  <a:moveTo>
                    <a:pt x="488" y="684"/>
                  </a:moveTo>
                  <a:cubicBezTo>
                    <a:pt x="488" y="684"/>
                    <a:pt x="488" y="684"/>
                    <a:pt x="488" y="68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4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追踪物体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576074" y="2622229"/>
            <a:ext cx="2170317" cy="3146124"/>
            <a:chOff x="2591336" y="1923576"/>
            <a:chExt cx="2170317" cy="3146124"/>
          </a:xfrm>
        </p:grpSpPr>
        <p:sp>
          <p:nvSpPr>
            <p:cNvPr id="29" name="矩形 28"/>
            <p:cNvSpPr/>
            <p:nvPr/>
          </p:nvSpPr>
          <p:spPr>
            <a:xfrm>
              <a:off x="2677265" y="2283955"/>
              <a:ext cx="2084388" cy="27857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200" dirty="0"/>
                <a:t> 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根据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APP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的测量数据，获得一定距离下的物体大小，通过使物体大小保持一致，实现小车跟随目标物体前进，小车获取目标物体后，可跟随目标物体直线行进。</a:t>
              </a:r>
              <a:endPara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lnSpc>
                  <a:spcPct val="120000"/>
                </a:lnSpc>
              </a:pPr>
              <a:endParaRPr lang="en-US" altLang="zh-CN" b="1" dirty="0">
                <a:solidFill>
                  <a:srgbClr val="FF0000"/>
                </a:solidFill>
                <a:hlinkClick r:id="rId1" action="ppaction://hlinkfile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FF0000"/>
                  </a:solidFill>
                  <a:hlinkClick r:id="rId1" action="ppaction://hlinkfile"/>
                </a:rPr>
                <a:t>直线效果展示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591336" y="1923576"/>
              <a:ext cx="2084387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直线跟随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38822" y="2482284"/>
            <a:ext cx="2085136" cy="4076700"/>
            <a:chOff x="2556501" y="1575986"/>
            <a:chExt cx="2085136" cy="4076700"/>
          </a:xfrm>
        </p:grpSpPr>
        <p:sp>
          <p:nvSpPr>
            <p:cNvPr id="32" name="矩形 31"/>
            <p:cNvSpPr/>
            <p:nvPr/>
          </p:nvSpPr>
          <p:spPr>
            <a:xfrm>
              <a:off x="2556501" y="3367352"/>
              <a:ext cx="2084388" cy="1282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just">
                <a:lnSpc>
                  <a:spcPct val="120000"/>
                </a:lnSpc>
              </a:pPr>
              <a:endParaRPr lang="en-US" altLang="zh-CN" b="1" dirty="0">
                <a:solidFill>
                  <a:srgbClr val="FF0000"/>
                </a:solidFill>
                <a:hlinkClick r:id="rId2" action="ppaction://hlinkfile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b="1" dirty="0">
                <a:solidFill>
                  <a:srgbClr val="FF0000"/>
                </a:solidFill>
                <a:hlinkClick r:id="rId2" action="ppaction://hlinkfile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FF0000"/>
                  </a:solidFill>
                  <a:hlinkClick r:id="rId2" action="ppaction://hlinkfile"/>
                </a:rPr>
                <a:t>倒退效果展示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557250" y="1575986"/>
              <a:ext cx="2084387" cy="40767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倒退跟随</a:t>
              </a:r>
              <a:endParaRPr lang="en-US" altLang="zh-CN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dirty="0"/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</a:rPr>
                <a:t>与前进原理相同，保持与物体安全距离，目标停止或逼近则小车后</a:t>
              </a:r>
              <a:endParaRPr lang="en-US" altLang="zh-CN" b="1" dirty="0"/>
            </a:p>
            <a:p>
              <a:pPr algn="just">
                <a:lnSpc>
                  <a:spcPct val="120000"/>
                </a:lnSpc>
              </a:pPr>
              <a:endParaRPr lang="en-US" altLang="zh-CN" b="1" dirty="0"/>
            </a:p>
            <a:p>
              <a:pPr algn="just">
                <a:lnSpc>
                  <a:spcPct val="120000"/>
                </a:lnSpc>
              </a:pPr>
              <a:endParaRPr lang="en-US" altLang="zh-CN" b="1" dirty="0"/>
            </a:p>
            <a:p>
              <a:pPr algn="just">
                <a:lnSpc>
                  <a:spcPct val="120000"/>
                </a:lnSpc>
              </a:pPr>
              <a:endParaRPr lang="en-US" altLang="zh-CN" b="1" dirty="0"/>
            </a:p>
            <a:p>
              <a:pPr algn="just">
                <a:lnSpc>
                  <a:spcPct val="120000"/>
                </a:lnSpc>
              </a:pPr>
              <a:endParaRPr lang="en-US" altLang="zh-CN" b="1" dirty="0"/>
            </a:p>
            <a:p>
              <a:pPr algn="just">
                <a:lnSpc>
                  <a:spcPct val="120000"/>
                </a:lnSpc>
              </a:pPr>
              <a:endParaRPr lang="en-US" altLang="zh-CN" b="1" dirty="0"/>
            </a:p>
            <a:p>
              <a:pPr algn="just">
                <a:lnSpc>
                  <a:spcPct val="120000"/>
                </a:lnSpc>
              </a:pPr>
              <a:endParaRPr lang="en-US" altLang="zh-CN" b="1" dirty="0"/>
            </a:p>
            <a:p>
              <a:pPr algn="just">
                <a:lnSpc>
                  <a:spcPct val="120000"/>
                </a:lnSpc>
              </a:pPr>
              <a:endParaRPr lang="en-US" altLang="zh-CN" b="1" dirty="0"/>
            </a:p>
            <a:p>
              <a:pPr algn="just">
                <a:lnSpc>
                  <a:spcPct val="120000"/>
                </a:lnSpc>
              </a:pPr>
              <a:endParaRPr lang="zh-CN" altLang="en-US" b="1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301355" y="2341245"/>
            <a:ext cx="2383790" cy="3351554"/>
            <a:chOff x="2490632" y="1711173"/>
            <a:chExt cx="2153064" cy="2102446"/>
          </a:xfrm>
        </p:grpSpPr>
        <p:sp>
          <p:nvSpPr>
            <p:cNvPr id="35" name="矩形 34"/>
            <p:cNvSpPr/>
            <p:nvPr/>
          </p:nvSpPr>
          <p:spPr>
            <a:xfrm>
              <a:off x="2490632" y="2506272"/>
              <a:ext cx="2153064" cy="130734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en-US" altLang="zh-CN" b="1" dirty="0">
                <a:solidFill>
                  <a:srgbClr val="FF0000"/>
                </a:solidFill>
                <a:hlinkClick r:id="rId3" action="ppaction://hlinkfile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b="1" dirty="0">
                <a:solidFill>
                  <a:srgbClr val="FF0000"/>
                </a:solidFill>
                <a:hlinkClick r:id="rId3" action="ppaction://hlinkfile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b="1" dirty="0">
                <a:solidFill>
                  <a:srgbClr val="FF0000"/>
                </a:solidFill>
                <a:hlinkClick r:id="rId3" action="ppaction://hlinkfile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b="1" dirty="0">
                <a:solidFill>
                  <a:srgbClr val="FF0000"/>
                </a:solidFill>
                <a:hlinkClick r:id="rId3" action="ppaction://hlinkfile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b="1" dirty="0">
                <a:solidFill>
                  <a:srgbClr val="FF0000"/>
                </a:solidFill>
                <a:hlinkClick r:id="rId3" action="ppaction://hlinkfile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FF0000"/>
                  </a:solidFill>
                  <a:hlinkClick r:id="rId3" action="ppaction://hlinkfile"/>
                </a:rPr>
                <a:t>曲线跟随效果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558235" y="1711173"/>
              <a:ext cx="2084387" cy="1886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曲线跟随</a:t>
              </a:r>
              <a:endPara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将物体移到手机边缘记录下坐标的最大值。同时记录适宜距离的物体大小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(T)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，用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粗略地判断物体的远近，在进行曲线跟随时，如果目标从右边出框则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x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保持最大值，小车右转寻找目标；同样，从左边出框，则</a:t>
              </a:r>
              <a:r>
                <a:rPr lang="en-US" altLang="zh-CN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x</a:t>
              </a:r>
              <a:r>
                <a:rPr lang="zh-CN" altLang="en-US" sz="14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值保持最小，小车左转寻找目标</a:t>
              </a:r>
              <a:endPara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81366" y="2380269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500" dirty="0">
                <a:solidFill>
                  <a:prstClr val="black"/>
                </a:solidFill>
                <a:latin typeface="Agency FB" panose="020B0503020202020204" pitchFamily="34" charset="0"/>
                <a:ea typeface="微软雅黑" panose="020B0503020204020204" charset="-122"/>
              </a:rPr>
              <a:t>谢谢观看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09098" y="5609569"/>
            <a:ext cx="1666679" cy="635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93264" y="5647670"/>
            <a:ext cx="134363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2018.10.25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硬件组装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0" name="图片占位符 79" descr="C:\Users\dell\Desktop\arduino开发板连接.jpgarduino开发板连接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922020" y="1441573"/>
            <a:ext cx="5112038" cy="2875280"/>
          </a:xfrm>
        </p:spPr>
      </p:pic>
      <p:pic>
        <p:nvPicPr>
          <p:cNvPr id="81" name="图片占位符 80" descr="C:\Users\dell\Desktop\电池盒.jpg电池盒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6379052" y="1430718"/>
            <a:ext cx="5148038" cy="2895600"/>
          </a:xfrm>
        </p:spPr>
      </p:pic>
      <p:sp>
        <p:nvSpPr>
          <p:cNvPr id="13" name="文本框 12"/>
          <p:cNvSpPr txBox="1"/>
          <p:nvPr/>
        </p:nvSpPr>
        <p:spPr>
          <a:xfrm>
            <a:off x="1311910" y="4465955"/>
            <a:ext cx="3873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Arduino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扩展板与开发板上下插接，固定在上底盘中后部。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22390" y="4624070"/>
            <a:ext cx="4836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、电池盒固定于上底盘后部。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91760" y="34529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硬件组装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0" name="图片占位符 79" descr="C:\Users\dell\Desktop\红外传感器.jpg红外传感器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922164" y="1441573"/>
            <a:ext cx="5111750" cy="2875280"/>
          </a:xfrm>
        </p:spPr>
      </p:pic>
      <p:pic>
        <p:nvPicPr>
          <p:cNvPr id="81" name="图片占位符 80" descr="C:\Users\dell\Desktop\超声波传感器.jpg超声波传感器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6379099" y="1430718"/>
            <a:ext cx="5147945" cy="2895600"/>
          </a:xfrm>
        </p:spPr>
      </p:pic>
      <p:sp>
        <p:nvSpPr>
          <p:cNvPr id="13" name="文本框 12"/>
          <p:cNvSpPr txBox="1"/>
          <p:nvPr/>
        </p:nvSpPr>
        <p:spPr>
          <a:xfrm>
            <a:off x="1311910" y="4465955"/>
            <a:ext cx="3873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、两个红外避障模块分别固定在车头左右两侧。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22390" y="4624070"/>
            <a:ext cx="48361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、超声波舵机云台固定在车头中间，超声波模块插在云台上。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98704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PART 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67480" y="3112135"/>
            <a:ext cx="5760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</a:rPr>
              <a:t>小车基本动作的实现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0" grpId="0" bldLvl="0" animBg="1"/>
      <p:bldP spid="36" grpId="0"/>
      <p:bldP spid="4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>
            <a:endCxn id="26" idx="1"/>
          </p:cNvCxnSpPr>
          <p:nvPr/>
        </p:nvCxnSpPr>
        <p:spPr>
          <a:xfrm>
            <a:off x="0" y="635000"/>
            <a:ext cx="4582160" cy="25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6" idx="3"/>
          </p:cNvCxnSpPr>
          <p:nvPr/>
        </p:nvCxnSpPr>
        <p:spPr>
          <a:xfrm>
            <a:off x="7609840" y="637540"/>
            <a:ext cx="4582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582162" y="34529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电机驱动真值表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1270635" y="1123950"/>
          <a:ext cx="10242550" cy="348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80"/>
                <a:gridCol w="2190115"/>
                <a:gridCol w="2284730"/>
                <a:gridCol w="208280"/>
                <a:gridCol w="2267585"/>
                <a:gridCol w="2435860"/>
              </a:tblGrid>
              <a:tr h="8712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Left_motor = 8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Left_motor_pwm=9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Right_motor=11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Right_motor_pwm=10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前进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刹车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左转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右转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后退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7520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439660" y="637540"/>
            <a:ext cx="47520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88562" y="345292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前进与停止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75970" y="1330960"/>
            <a:ext cx="52971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// 前进函数</a:t>
            </a:r>
            <a:endParaRPr lang="zh-CN" altLang="en-US" sz="2000"/>
          </a:p>
          <a:p>
            <a:r>
              <a:rPr lang="zh-CN" altLang="en-US" sz="2000"/>
              <a:t>void goForward() {</a:t>
            </a:r>
            <a:endParaRPr lang="zh-CN" altLang="en-US" sz="2000"/>
          </a:p>
          <a:p>
            <a:r>
              <a:rPr lang="zh-CN" altLang="en-US" sz="2000"/>
              <a:t>       digitalWrite(left_motor, LOW);</a:t>
            </a:r>
            <a:endParaRPr lang="zh-CN" altLang="en-US" sz="2000"/>
          </a:p>
          <a:p>
            <a:r>
              <a:rPr lang="zh-CN" altLang="en-US" sz="2000"/>
              <a:t>       digitalWrite(right_motor, LOW);</a:t>
            </a:r>
            <a:endParaRPr lang="zh-CN" altLang="en-US" sz="2000"/>
          </a:p>
          <a:p>
            <a:r>
              <a:rPr lang="zh-CN" altLang="en-US" sz="2000"/>
              <a:t>	</a:t>
            </a:r>
            <a:endParaRPr lang="zh-CN" altLang="en-US" sz="2000"/>
          </a:p>
          <a:p>
            <a:r>
              <a:rPr lang="zh-CN" altLang="en-US" sz="2000"/>
              <a:t>       digitalWrite(left_motor_PWM, HIGH);</a:t>
            </a:r>
            <a:endParaRPr lang="zh-CN" altLang="en-US" sz="2000"/>
          </a:p>
          <a:p>
            <a:r>
              <a:rPr lang="zh-CN" altLang="en-US" sz="2000"/>
              <a:t>       analogWrite(left_motor_PWM, set_speed);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       digitalWrite(right_motor_PWM, HIGH);</a:t>
            </a:r>
            <a:endParaRPr lang="zh-CN" altLang="en-US" sz="2000"/>
          </a:p>
          <a:p>
            <a:r>
              <a:rPr lang="zh-CN" altLang="en-US" sz="2000"/>
              <a:t>       analogWrite(right_motor_PWM, set_speed);</a:t>
            </a:r>
            <a:endParaRPr lang="zh-CN" altLang="en-US" sz="2000"/>
          </a:p>
          <a:p>
            <a:r>
              <a:rPr lang="zh-CN" altLang="en-US" sz="2000"/>
              <a:t>}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6137910" y="1276985"/>
            <a:ext cx="51650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/</a:t>
            </a:r>
            <a:r>
              <a:rPr lang="zh-CN" altLang="en-US" sz="2000">
                <a:sym typeface="+mn-ea"/>
              </a:rPr>
              <a:t>/ 停止函数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void stop() {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	digitalWrite(left_motor, LOW);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	digitalWrite(right_motor, LOW);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	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	digitalWrite(left_motor_PWM, LOW);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	analogWrite(left_motor_PWM, 0);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	digitalWrite(right_motor_PWM, LOW);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	analogWrite(right_motor_PWM, 0);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}</a:t>
            </a:r>
            <a:endParaRPr lang="zh-CN" altLang="en-US" sz="2000"/>
          </a:p>
          <a:p>
            <a:endParaRPr lang="zh-CN" alt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35000"/>
            <a:ext cx="47520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439660" y="637540"/>
            <a:ext cx="475203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88562" y="345292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左转与右转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75970" y="1330960"/>
            <a:ext cx="52971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// 左转函数</a:t>
            </a:r>
            <a:endParaRPr lang="zh-CN" altLang="en-US" sz="2000"/>
          </a:p>
          <a:p>
            <a:r>
              <a:rPr lang="zh-CN" altLang="en-US" sz="2000"/>
              <a:t>void turnLeft() {</a:t>
            </a:r>
            <a:endParaRPr lang="zh-CN" altLang="en-US" sz="2000"/>
          </a:p>
          <a:p>
            <a:r>
              <a:rPr lang="zh-CN" altLang="en-US" sz="2000"/>
              <a:t>       digitalWrite(left_motor, HIGH);</a:t>
            </a:r>
            <a:endParaRPr lang="zh-CN" altLang="en-US" sz="2000"/>
          </a:p>
          <a:p>
            <a:r>
              <a:rPr lang="zh-CN" altLang="en-US" sz="2000"/>
              <a:t>       digitalWrite(right_motor, LOW);</a:t>
            </a:r>
            <a:endParaRPr lang="zh-CN" altLang="en-US" sz="2000"/>
          </a:p>
          <a:p>
            <a:r>
              <a:rPr lang="zh-CN" altLang="en-US" sz="2000"/>
              <a:t>	</a:t>
            </a:r>
            <a:endParaRPr lang="zh-CN" altLang="en-US" sz="2000"/>
          </a:p>
          <a:p>
            <a:r>
              <a:rPr lang="zh-CN" altLang="en-US" sz="2000"/>
              <a:t>       digitalWrite(left_motor_PWM, HIGH);</a:t>
            </a:r>
            <a:endParaRPr lang="zh-CN" altLang="en-US" sz="2000"/>
          </a:p>
          <a:p>
            <a:r>
              <a:rPr lang="zh-CN" altLang="en-US" sz="2000"/>
              <a:t>       analogWrite(left_motor_PWM, set_speed);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       digitalWrite(right_motor_PWM, HIGH);</a:t>
            </a:r>
            <a:endParaRPr lang="zh-CN" altLang="en-US" sz="2000"/>
          </a:p>
          <a:p>
            <a:r>
              <a:rPr lang="zh-CN" altLang="en-US" sz="2000"/>
              <a:t>       analogWrite(right_motor_PWM, set_speed);</a:t>
            </a:r>
            <a:endParaRPr lang="zh-CN" altLang="en-US" sz="2000"/>
          </a:p>
          <a:p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6137910" y="1276985"/>
            <a:ext cx="516509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ym typeface="+mn-ea"/>
              </a:rPr>
              <a:t>// 右转函数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void turnRight() {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digitalWrite(left_motor, LOW);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digitalWrite(right_motor, HIGH);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	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digitalWrite(left_motor_PWM, HIGH);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analogWrite(left_motor_PWM, set_speed);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digitalWrite(right_motor_PWM, HIGH);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       analogWrite(right_motor_PWM, set_speed);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}</a:t>
            </a:r>
            <a:endParaRPr lang="zh-CN" altLang="en-US" sz="20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tags/tag1.xml><?xml version="1.0" encoding="utf-8"?>
<p:tagLst xmlns:p="http://schemas.openxmlformats.org/presentationml/2006/main">
  <p:tag name="ISLIDE.DIAGRAM" val="fce02f6d-e5cd-4546-9067-9c516b8d3097"/>
</p:tagLst>
</file>

<file path=ppt/tags/tag10.xml><?xml version="1.0" encoding="utf-8"?>
<p:tagLst xmlns:p="http://schemas.openxmlformats.org/presentationml/2006/main">
  <p:tag name="ISLIDE.DIAGRAM" val="ad16b59c-c7c1-4f8a-adca-69ff34436f27"/>
</p:tagLst>
</file>

<file path=ppt/tags/tag11.xml><?xml version="1.0" encoding="utf-8"?>
<p:tagLst xmlns:p="http://schemas.openxmlformats.org/presentationml/2006/main">
  <p:tag name="ISLIDE.DIAGRAM" val="ad16b59c-c7c1-4f8a-adca-69ff34436f27"/>
</p:tagLst>
</file>

<file path=ppt/tags/tag12.xml><?xml version="1.0" encoding="utf-8"?>
<p:tagLst xmlns:p="http://schemas.openxmlformats.org/presentationml/2006/main">
  <p:tag name="ISLIDE.DIAGRAM" val="ad16b59c-c7c1-4f8a-adca-69ff34436f27"/>
</p:tagLst>
</file>

<file path=ppt/tags/tag13.xml><?xml version="1.0" encoding="utf-8"?>
<p:tagLst xmlns:p="http://schemas.openxmlformats.org/presentationml/2006/main">
  <p:tag name="ISLIDE.DIAGRAM" val="ad16b59c-c7c1-4f8a-adca-69ff34436f27"/>
</p:tagLst>
</file>

<file path=ppt/tags/tag14.xml><?xml version="1.0" encoding="utf-8"?>
<p:tagLst xmlns:p="http://schemas.openxmlformats.org/presentationml/2006/main">
  <p:tag name="ISLIDE.DIAGRAM" val="ad16b59c-c7c1-4f8a-adca-69ff34436f27"/>
</p:tagLst>
</file>

<file path=ppt/tags/tag15.xml><?xml version="1.0" encoding="utf-8"?>
<p:tagLst xmlns:p="http://schemas.openxmlformats.org/presentationml/2006/main">
  <p:tag name="ISLIDE.DIAGRAM" val="ad16b59c-c7c1-4f8a-adca-69ff34436f27"/>
</p:tagLst>
</file>

<file path=ppt/tags/tag16.xml><?xml version="1.0" encoding="utf-8"?>
<p:tagLst xmlns:p="http://schemas.openxmlformats.org/presentationml/2006/main">
  <p:tag name="ISLIDE.DIAGRAM" val="ad16b59c-c7c1-4f8a-adca-69ff34436f27"/>
</p:tagLst>
</file>

<file path=ppt/tags/tag17.xml><?xml version="1.0" encoding="utf-8"?>
<p:tagLst xmlns:p="http://schemas.openxmlformats.org/presentationml/2006/main">
  <p:tag name="ISLIDE.DIAGRAM" val="0ed1754b-4077-4e8e-adb3-51bd0c33cd63"/>
</p:tagLst>
</file>

<file path=ppt/tags/tag18.xml><?xml version="1.0" encoding="utf-8"?>
<p:tagLst xmlns:p="http://schemas.openxmlformats.org/presentationml/2006/main">
  <p:tag name="ISLIDE.DIAGRAM" val="1427bb3c-c702-4556-83c9-7375f3216755"/>
</p:tagLst>
</file>

<file path=ppt/tags/tag19.xml><?xml version="1.0" encoding="utf-8"?>
<p:tagLst xmlns:p="http://schemas.openxmlformats.org/presentationml/2006/main">
  <p:tag name="ISLIDE.DIAGRAM" val="c62864e6-5dfd-4234-a041-6d21e65d296c"/>
</p:tagLst>
</file>

<file path=ppt/tags/tag2.xml><?xml version="1.0" encoding="utf-8"?>
<p:tagLst xmlns:p="http://schemas.openxmlformats.org/presentationml/2006/main">
  <p:tag name="ISLIDE.DIAGRAM" val="fce02f6d-e5cd-4546-9067-9c516b8d3097"/>
</p:tagLst>
</file>

<file path=ppt/tags/tag20.xml><?xml version="1.0" encoding="utf-8"?>
<p:tagLst xmlns:p="http://schemas.openxmlformats.org/presentationml/2006/main">
  <p:tag name="ISLIDE.DIAGRAM" val="c62864e6-5dfd-4234-a041-6d21e65d296c"/>
</p:tagLst>
</file>

<file path=ppt/tags/tag21.xml><?xml version="1.0" encoding="utf-8"?>
<p:tagLst xmlns:p="http://schemas.openxmlformats.org/presentationml/2006/main">
  <p:tag name="ISLIDE.DIAGRAM" val="c2a00a56-1909-4be2-9496-2cab7d0080d2"/>
</p:tagLst>
</file>

<file path=ppt/tags/tag22.xml><?xml version="1.0" encoding="utf-8"?>
<p:tagLst xmlns:p="http://schemas.openxmlformats.org/presentationml/2006/main">
  <p:tag name="ISLIDE.DIAGRAM" val="c62864e6-5dfd-4234-a041-6d21e65d296c"/>
</p:tagLst>
</file>

<file path=ppt/tags/tag23.xml><?xml version="1.0" encoding="utf-8"?>
<p:tagLst xmlns:p="http://schemas.openxmlformats.org/presentationml/2006/main">
  <p:tag name="ISLIDE.DIAGRAM" val="ad16b59c-c7c1-4f8a-adca-69ff34436f27"/>
</p:tagLst>
</file>

<file path=ppt/tags/tag24.xml><?xml version="1.0" encoding="utf-8"?>
<p:tagLst xmlns:p="http://schemas.openxmlformats.org/presentationml/2006/main">
  <p:tag name="ISLIDE.DIAGRAM" val="ad16b59c-c7c1-4f8a-adca-69ff34436f27"/>
</p:tagLst>
</file>

<file path=ppt/tags/tag25.xml><?xml version="1.0" encoding="utf-8"?>
<p:tagLst xmlns:p="http://schemas.openxmlformats.org/presentationml/2006/main">
  <p:tag name="ISLIDE.DIAGRAM" val="ad16b59c-c7c1-4f8a-adca-69ff34436f27"/>
</p:tagLst>
</file>

<file path=ppt/tags/tag26.xml><?xml version="1.0" encoding="utf-8"?>
<p:tagLst xmlns:p="http://schemas.openxmlformats.org/presentationml/2006/main">
  <p:tag name="ISLIDE.DIAGRAM" val="ad16b59c-c7c1-4f8a-adca-69ff34436f27"/>
</p:tagLst>
</file>

<file path=ppt/tags/tag27.xml><?xml version="1.0" encoding="utf-8"?>
<p:tagLst xmlns:p="http://schemas.openxmlformats.org/presentationml/2006/main">
  <p:tag name="ISLIDE.DIAGRAM" val="ad16b59c-c7c1-4f8a-adca-69ff34436f27"/>
</p:tagLst>
</file>

<file path=ppt/tags/tag28.xml><?xml version="1.0" encoding="utf-8"?>
<p:tagLst xmlns:p="http://schemas.openxmlformats.org/presentationml/2006/main">
  <p:tag name="ISLIDE.DIAGRAM" val="ad16b59c-c7c1-4f8a-adca-69ff34436f27"/>
</p:tagLst>
</file>

<file path=ppt/tags/tag29.xml><?xml version="1.0" encoding="utf-8"?>
<p:tagLst xmlns:p="http://schemas.openxmlformats.org/presentationml/2006/main">
  <p:tag name="ISLIDE.DIAGRAM" val="ad16b59c-c7c1-4f8a-adca-69ff34436f27"/>
</p:tagLst>
</file>

<file path=ppt/tags/tag3.xml><?xml version="1.0" encoding="utf-8"?>
<p:tagLst xmlns:p="http://schemas.openxmlformats.org/presentationml/2006/main">
  <p:tag name="ISLIDE.DIAGRAM" val="fce02f6d-e5cd-4546-9067-9c516b8d3097"/>
</p:tagLst>
</file>

<file path=ppt/tags/tag30.xml><?xml version="1.0" encoding="utf-8"?>
<p:tagLst xmlns:p="http://schemas.openxmlformats.org/presentationml/2006/main">
  <p:tag name="ISLIDE.DIAGRAM" val="ad16b59c-c7c1-4f8a-adca-69ff34436f27"/>
</p:tagLst>
</file>

<file path=ppt/tags/tag4.xml><?xml version="1.0" encoding="utf-8"?>
<p:tagLst xmlns:p="http://schemas.openxmlformats.org/presentationml/2006/main">
  <p:tag name="ISLIDE.DIAGRAM" val="ad16b59c-c7c1-4f8a-adca-69ff34436f27"/>
</p:tagLst>
</file>

<file path=ppt/tags/tag5.xml><?xml version="1.0" encoding="utf-8"?>
<p:tagLst xmlns:p="http://schemas.openxmlformats.org/presentationml/2006/main">
  <p:tag name="ISLIDE.DIAGRAM" val="ad16b59c-c7c1-4f8a-adca-69ff34436f27"/>
</p:tagLst>
</file>

<file path=ppt/tags/tag6.xml><?xml version="1.0" encoding="utf-8"?>
<p:tagLst xmlns:p="http://schemas.openxmlformats.org/presentationml/2006/main">
  <p:tag name="ISLIDE.DIAGRAM" val="ad16b59c-c7c1-4f8a-adca-69ff34436f27"/>
</p:tagLst>
</file>

<file path=ppt/tags/tag7.xml><?xml version="1.0" encoding="utf-8"?>
<p:tagLst xmlns:p="http://schemas.openxmlformats.org/presentationml/2006/main">
  <p:tag name="ISLIDE.DIAGRAM" val="ad16b59c-c7c1-4f8a-adca-69ff34436f27"/>
</p:tagLst>
</file>

<file path=ppt/tags/tag8.xml><?xml version="1.0" encoding="utf-8"?>
<p:tagLst xmlns:p="http://schemas.openxmlformats.org/presentationml/2006/main">
  <p:tag name="ISLIDE.DIAGRAM" val="0ed1754b-4077-4e8e-adb3-51bd0c33cd63"/>
</p:tagLst>
</file>

<file path=ppt/tags/tag9.xml><?xml version="1.0" encoding="utf-8"?>
<p:tagLst xmlns:p="http://schemas.openxmlformats.org/presentationml/2006/main">
  <p:tag name="ISLIDE.DIAGRAM" val="ad16b59c-c7c1-4f8a-adca-69ff34436f2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自定义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8CC5"/>
      </a:accent1>
      <a:accent2>
        <a:srgbClr val="4C4676"/>
      </a:accent2>
      <a:accent3>
        <a:srgbClr val="298CC5"/>
      </a:accent3>
      <a:accent4>
        <a:srgbClr val="4C4676"/>
      </a:accent4>
      <a:accent5>
        <a:srgbClr val="298CC5"/>
      </a:accent5>
      <a:accent6>
        <a:srgbClr val="4C4676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6490</Words>
  <Application>WPS 演示</Application>
  <PresentationFormat>宽屏</PresentationFormat>
  <Paragraphs>575</Paragraphs>
  <Slides>36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Arial</vt:lpstr>
      <vt:lpstr>微软雅黑</vt:lpstr>
      <vt:lpstr>Agency FB</vt:lpstr>
      <vt:lpstr>Yu Gothic UI</vt:lpstr>
      <vt:lpstr>Arial Unicode MS</vt:lpstr>
      <vt:lpstr>Calibri Light</vt:lpstr>
      <vt:lpstr>Office 主题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zoya</cp:lastModifiedBy>
  <cp:revision>52</cp:revision>
  <dcterms:created xsi:type="dcterms:W3CDTF">2018-10-25T12:05:00Z</dcterms:created>
  <dcterms:modified xsi:type="dcterms:W3CDTF">2018-10-25T16:02:40Z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